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43_E773428A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5"/>
  </p:notesMasterIdLst>
  <p:sldIdLst>
    <p:sldId id="261" r:id="rId2"/>
    <p:sldId id="257" r:id="rId3"/>
    <p:sldId id="263" r:id="rId4"/>
    <p:sldId id="290" r:id="rId5"/>
    <p:sldId id="334" r:id="rId6"/>
    <p:sldId id="333" r:id="rId7"/>
    <p:sldId id="291" r:id="rId8"/>
    <p:sldId id="335" r:id="rId9"/>
    <p:sldId id="292" r:id="rId10"/>
    <p:sldId id="303" r:id="rId11"/>
    <p:sldId id="288" r:id="rId12"/>
    <p:sldId id="293" r:id="rId13"/>
    <p:sldId id="301" r:id="rId14"/>
    <p:sldId id="294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295" r:id="rId27"/>
    <p:sldId id="346" r:id="rId28"/>
    <p:sldId id="347" r:id="rId29"/>
    <p:sldId id="355" r:id="rId30"/>
    <p:sldId id="348" r:id="rId31"/>
    <p:sldId id="350" r:id="rId32"/>
    <p:sldId id="349" r:id="rId33"/>
    <p:sldId id="351" r:id="rId34"/>
    <p:sldId id="353" r:id="rId35"/>
    <p:sldId id="354" r:id="rId36"/>
    <p:sldId id="356" r:id="rId37"/>
    <p:sldId id="357" r:id="rId38"/>
    <p:sldId id="296" r:id="rId39"/>
    <p:sldId id="305" r:id="rId40"/>
    <p:sldId id="302" r:id="rId41"/>
    <p:sldId id="306" r:id="rId42"/>
    <p:sldId id="307" r:id="rId43"/>
    <p:sldId id="358" r:id="rId44"/>
    <p:sldId id="308" r:id="rId45"/>
    <p:sldId id="309" r:id="rId46"/>
    <p:sldId id="310" r:id="rId47"/>
    <p:sldId id="311" r:id="rId48"/>
    <p:sldId id="312" r:id="rId49"/>
    <p:sldId id="324" r:id="rId50"/>
    <p:sldId id="325" r:id="rId51"/>
    <p:sldId id="326" r:id="rId52"/>
    <p:sldId id="327" r:id="rId53"/>
    <p:sldId id="328" r:id="rId54"/>
    <p:sldId id="329" r:id="rId55"/>
    <p:sldId id="289" r:id="rId56"/>
    <p:sldId id="297" r:id="rId57"/>
    <p:sldId id="344" r:id="rId58"/>
    <p:sldId id="345" r:id="rId59"/>
    <p:sldId id="298" r:id="rId60"/>
    <p:sldId id="330" r:id="rId61"/>
    <p:sldId id="299" r:id="rId62"/>
    <p:sldId id="331" r:id="rId63"/>
    <p:sldId id="256" r:id="rId64"/>
  </p:sldIdLst>
  <p:sldSz cx="12192000" cy="6858000"/>
  <p:notesSz cx="6858000" cy="9144000"/>
  <p:embeddedFontLst>
    <p:embeddedFont>
      <p:font typeface="Cambria Math" panose="02040503050406030204" pitchFamily="18" charset="0"/>
      <p:regular r:id="rId66"/>
    </p:embeddedFont>
    <p:embeddedFont>
      <p:font typeface="Pretendard" panose="02000503000000020004" pitchFamily="50" charset="-127"/>
      <p:regular r:id="rId67"/>
      <p:bold r:id="rId68"/>
    </p:embeddedFont>
    <p:embeddedFont>
      <p:font typeface="Pretendard ExtraBold" panose="02000903000000020004" pitchFamily="50" charset="-127"/>
      <p:bold r:id="rId69"/>
    </p:embeddedFont>
    <p:embeddedFont>
      <p:font typeface="Pretendard ExtraLight" panose="02000303000000020004" pitchFamily="50" charset="-127"/>
      <p:regular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C61B519-0831-4363-B774-5A762CB7153B}">
          <p14:sldIdLst>
            <p14:sldId id="261"/>
            <p14:sldId id="257"/>
          </p14:sldIdLst>
        </p14:section>
        <p14:section name="01 데이터" id="{2FAFA5CE-6AD6-4DFC-990D-EA458B972B17}">
          <p14:sldIdLst>
            <p14:sldId id="263"/>
            <p14:sldId id="290"/>
            <p14:sldId id="334"/>
            <p14:sldId id="333"/>
            <p14:sldId id="291"/>
            <p14:sldId id="335"/>
            <p14:sldId id="292"/>
            <p14:sldId id="303"/>
          </p14:sldIdLst>
        </p14:section>
        <p14:section name="02 가설 설정 및 분석" id="{CD3C2525-FFF9-4994-ACAE-6892D18920B7}">
          <p14:sldIdLst>
            <p14:sldId id="288"/>
            <p14:sldId id="293"/>
            <p14:sldId id="301"/>
            <p14:sldId id="294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295"/>
            <p14:sldId id="346"/>
            <p14:sldId id="347"/>
            <p14:sldId id="355"/>
            <p14:sldId id="348"/>
            <p14:sldId id="350"/>
            <p14:sldId id="349"/>
            <p14:sldId id="351"/>
            <p14:sldId id="353"/>
            <p14:sldId id="354"/>
            <p14:sldId id="356"/>
            <p14:sldId id="357"/>
            <p14:sldId id="296"/>
            <p14:sldId id="305"/>
            <p14:sldId id="302"/>
            <p14:sldId id="306"/>
            <p14:sldId id="307"/>
            <p14:sldId id="358"/>
            <p14:sldId id="308"/>
            <p14:sldId id="309"/>
            <p14:sldId id="310"/>
            <p14:sldId id="311"/>
            <p14:sldId id="312"/>
            <p14:sldId id="324"/>
            <p14:sldId id="325"/>
            <p14:sldId id="326"/>
            <p14:sldId id="327"/>
            <p14:sldId id="328"/>
            <p14:sldId id="329"/>
          </p14:sldIdLst>
        </p14:section>
        <p14:section name="03 결론" id="{677CEAF7-110C-4CAD-8405-3D963DDF76E5}">
          <p14:sldIdLst>
            <p14:sldId id="289"/>
            <p14:sldId id="297"/>
            <p14:sldId id="344"/>
            <p14:sldId id="345"/>
            <p14:sldId id="298"/>
            <p14:sldId id="330"/>
            <p14:sldId id="299"/>
            <p14:sldId id="331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8AD84E8-C83B-E2CB-9DBE-45B044EC9917}" name="수연 오" initials="수오" userId="8d2d4e801c0f54c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900"/>
    <a:srgbClr val="FF6969"/>
    <a:srgbClr val="C2D2EE"/>
    <a:srgbClr val="D4D8DD"/>
    <a:srgbClr val="6393CF"/>
    <a:srgbClr val="8B9BB0"/>
    <a:srgbClr val="64BBCE"/>
    <a:srgbClr val="C1D5EE"/>
    <a:srgbClr val="1C658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069" autoAdjust="0"/>
  </p:normalViewPr>
  <p:slideViewPr>
    <p:cSldViewPr snapToGrid="0" showGuides="1">
      <p:cViewPr varScale="1">
        <p:scale>
          <a:sx n="94" d="100"/>
          <a:sy n="94" d="100"/>
        </p:scale>
        <p:origin x="123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omments/modernComment_143_E77342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9783C2-9B58-42D3-97E3-0D15EF12E929}" authorId="{58AD84E8-C83B-E2CB-9DBE-45B044EC9917}" created="2024-06-15T08:19:09.408">
    <pc:sldMkLst xmlns:pc="http://schemas.microsoft.com/office/powerpoint/2013/main/command">
      <pc:docMk/>
      <pc:sldMk cId="986683644" sldId="316"/>
    </pc:sldMkLst>
    <p188:txBody>
      <a:bodyPr/>
      <a:lstStyle/>
      <a:p>
        <a:r>
          <a:rPr lang="ko-KR" altLang="en-US"/>
          <a:t>2.2.6의 가설 비교 및 요약은 결론에서 하는 게 깔끔할 것 같아서 제외했습니다~!
보고서는 넘 길다 보니 중간에 넣었는데 ppt는 그래도 그림 위주니깐...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87873729-CD23-42BE-8106-37928D744811}" type="datetimeFigureOut">
              <a:rPr lang="ko-KR" altLang="en-US" smtClean="0"/>
              <a:pPr/>
              <a:t>2024-06-19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ECB4E2DF-CBF2-4AF5-8D0C-3A3F2CC2E8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927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" panose="02000503000000020004" pitchFamily="50" charset="-127"/>
        <a:ea typeface="Pretendard" panose="0200050300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 </a:t>
            </a:r>
            <a:r>
              <a:rPr lang="en-US" altLang="ko-KR" dirty="0"/>
              <a:t>– </a:t>
            </a:r>
            <a:r>
              <a:rPr lang="en-US" altLang="ko-KR" dirty="0" err="1"/>
              <a:t>Pretendard</a:t>
            </a:r>
            <a:r>
              <a:rPr lang="en-US" altLang="ko-KR" dirty="0"/>
              <a:t> </a:t>
            </a:r>
            <a:r>
              <a:rPr lang="en-US" altLang="ko-KR" dirty="0" err="1"/>
              <a:t>ExtraBold</a:t>
            </a:r>
            <a:endParaRPr lang="en-US" altLang="ko-KR" dirty="0"/>
          </a:p>
          <a:p>
            <a:r>
              <a:rPr lang="ko-KR" altLang="en-US" dirty="0"/>
              <a:t>소제목 </a:t>
            </a:r>
            <a:r>
              <a:rPr lang="en-US" altLang="ko-KR" dirty="0"/>
              <a:t>(Part 1 </a:t>
            </a:r>
            <a:r>
              <a:rPr lang="ko-KR" altLang="en-US" dirty="0"/>
              <a:t>같은 거</a:t>
            </a:r>
            <a:r>
              <a:rPr lang="en-US" altLang="ko-KR" dirty="0"/>
              <a:t>) - </a:t>
            </a:r>
            <a:r>
              <a:rPr lang="en-US" altLang="ko-KR" dirty="0" err="1"/>
              <a:t>Pretendard</a:t>
            </a:r>
            <a:r>
              <a:rPr lang="en-US" altLang="ko-KR" dirty="0"/>
              <a:t> </a:t>
            </a:r>
            <a:r>
              <a:rPr lang="en-US" altLang="ko-KR" dirty="0" err="1"/>
              <a:t>ExtraLight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960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고려한 칼럼은 </a:t>
            </a:r>
            <a:r>
              <a:rPr lang="en-US" altLang="ko-KR" dirty="0"/>
              <a:t>‘4</a:t>
            </a:r>
            <a:r>
              <a:rPr lang="ko-KR" altLang="en-US" dirty="0"/>
              <a:t>분기 거래 건수</a:t>
            </a:r>
            <a:r>
              <a:rPr lang="en-US" altLang="ko-KR" dirty="0"/>
              <a:t>/</a:t>
            </a:r>
            <a:r>
              <a:rPr lang="ko-KR" altLang="en-US" dirty="0"/>
              <a:t>거래량 대 </a:t>
            </a:r>
            <a:r>
              <a:rPr lang="en-US" altLang="ko-KR" dirty="0"/>
              <a:t>1</a:t>
            </a:r>
            <a:r>
              <a:rPr lang="ko-KR" altLang="en-US" dirty="0"/>
              <a:t>분기 비율</a:t>
            </a:r>
            <a:r>
              <a:rPr lang="en-US" altLang="ko-KR" dirty="0"/>
              <a:t>’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칼럼을 보기 전에</a:t>
            </a:r>
            <a:r>
              <a:rPr lang="en-US" altLang="ko-KR" dirty="0"/>
              <a:t>, </a:t>
            </a:r>
            <a:r>
              <a:rPr lang="ko-KR" altLang="en-US" dirty="0"/>
              <a:t>시기적인 배경을 함께 파악하기 위해 </a:t>
            </a:r>
            <a:r>
              <a:rPr lang="en-US" altLang="ko-KR" dirty="0"/>
              <a:t>1</a:t>
            </a:r>
            <a:r>
              <a:rPr lang="ko-KR" altLang="en-US" dirty="0"/>
              <a:t>분기와 </a:t>
            </a:r>
            <a:r>
              <a:rPr lang="en-US" altLang="ko-KR" dirty="0"/>
              <a:t>4</a:t>
            </a:r>
            <a:r>
              <a:rPr lang="ko-KR" altLang="en-US" dirty="0"/>
              <a:t>분기의 기준을 정하였다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화면에 보이는 로고들은 미국의 </a:t>
            </a:r>
            <a:r>
              <a:rPr lang="en-US" altLang="ko-KR" dirty="0"/>
              <a:t>10</a:t>
            </a:r>
            <a:r>
              <a:rPr lang="ko-KR" altLang="en-US" dirty="0"/>
              <a:t>대 은행이라 알려진 그룹이다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은행의 각 분기 보고서를 살펴 보았을 때</a:t>
            </a:r>
            <a:r>
              <a:rPr lang="en-US" altLang="ko-KR" dirty="0"/>
              <a:t>, TD </a:t>
            </a:r>
            <a:r>
              <a:rPr lang="ko-KR" altLang="en-US" dirty="0"/>
              <a:t>은행을 제외한 모든 은행에서 </a:t>
            </a:r>
            <a:r>
              <a:rPr lang="en-US" altLang="ko-KR" dirty="0"/>
              <a:t>1</a:t>
            </a:r>
            <a:r>
              <a:rPr lang="ko-KR" altLang="en-US" dirty="0"/>
              <a:t>분기를 </a:t>
            </a:r>
            <a:r>
              <a:rPr lang="en-US" altLang="ko-KR" dirty="0"/>
              <a:t>4</a:t>
            </a:r>
            <a:r>
              <a:rPr lang="ko-KR" altLang="en-US" dirty="0"/>
              <a:t>월 이전으로 지정하였다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</a:t>
            </a:r>
            <a:r>
              <a:rPr lang="en-US" altLang="ko-KR" dirty="0"/>
              <a:t>1</a:t>
            </a:r>
            <a:r>
              <a:rPr lang="ko-KR" altLang="en-US" dirty="0"/>
              <a:t>분기를 연초</a:t>
            </a:r>
            <a:r>
              <a:rPr lang="en-US" altLang="ko-KR" dirty="0"/>
              <a:t>, 4</a:t>
            </a:r>
            <a:r>
              <a:rPr lang="ko-KR" altLang="en-US" dirty="0"/>
              <a:t>분기를 연말로 상정했다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255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분기 대 </a:t>
            </a:r>
            <a:r>
              <a:rPr lang="en-US" altLang="ko-KR" dirty="0"/>
              <a:t>1</a:t>
            </a:r>
            <a:r>
              <a:rPr lang="ko-KR" altLang="en-US" dirty="0"/>
              <a:t>분기의 비율은 거래 건수와 금액 모두 중앙값을 기준으로 대칭되는 종 형태를 띠고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할로윈</a:t>
            </a:r>
            <a:r>
              <a:rPr lang="en-US" altLang="ko-KR" dirty="0"/>
              <a:t>, </a:t>
            </a:r>
            <a:r>
              <a:rPr lang="ko-KR" altLang="en-US" dirty="0"/>
              <a:t>추수감사절</a:t>
            </a:r>
            <a:r>
              <a:rPr lang="en-US" altLang="ko-KR" dirty="0"/>
              <a:t>, </a:t>
            </a:r>
            <a:r>
              <a:rPr lang="ko-KR" altLang="en-US" dirty="0"/>
              <a:t>크리스마스</a:t>
            </a:r>
            <a:r>
              <a:rPr lang="en-US" altLang="ko-KR" dirty="0"/>
              <a:t>, </a:t>
            </a:r>
            <a:r>
              <a:rPr lang="ko-KR" altLang="en-US" dirty="0"/>
              <a:t>연말 파티 등 다양한 공휴일이나 명절이 존재하는 </a:t>
            </a:r>
            <a:r>
              <a:rPr lang="en-US" altLang="ko-KR" dirty="0"/>
              <a:t>4</a:t>
            </a:r>
            <a:r>
              <a:rPr lang="ko-KR" altLang="en-US" dirty="0"/>
              <a:t>분기와는 달리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분기에는 특별한 이벤트가 없기 때문에 큰 </a:t>
            </a:r>
            <a:r>
              <a:rPr lang="en-US" altLang="ko-KR" dirty="0"/>
              <a:t>1.0 </a:t>
            </a:r>
            <a:r>
              <a:rPr lang="ko-KR" altLang="en-US" dirty="0"/>
              <a:t>미만 구간에 고객의 대다수가 분포되어 있다고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여기서 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각 구간 별로 이탈 고객을 확인했을 때에도 특정 구간에서 특별히 높은 </a:t>
            </a:r>
            <a:r>
              <a:rPr lang="ko-KR" altLang="en-US" dirty="0" err="1"/>
              <a:t>이탈률을</a:t>
            </a:r>
            <a:r>
              <a:rPr lang="ko-KR" altLang="en-US" dirty="0"/>
              <a:t> 보이진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고려에 있어 </a:t>
            </a:r>
            <a:r>
              <a:rPr lang="ko-KR" altLang="en-US" dirty="0" err="1"/>
              <a:t>뒷순위</a:t>
            </a:r>
            <a:r>
              <a:rPr lang="ko-KR" altLang="en-US" dirty="0"/>
              <a:t> 대상이라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887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각 고객의 </a:t>
            </a:r>
            <a:r>
              <a:rPr lang="ko-KR" altLang="en-US" dirty="0" err="1"/>
              <a:t>리볼빙</a:t>
            </a:r>
            <a:r>
              <a:rPr lang="ko-KR" altLang="en-US" dirty="0"/>
              <a:t> 잔액 칼럼을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고객의 약 </a:t>
            </a:r>
            <a:r>
              <a:rPr lang="en-US" altLang="ko-KR" dirty="0"/>
              <a:t>4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가량은 </a:t>
            </a:r>
            <a:r>
              <a:rPr lang="ko-KR" altLang="en-US" dirty="0" err="1"/>
              <a:t>리볼빙을</a:t>
            </a:r>
            <a:r>
              <a:rPr lang="ko-KR" altLang="en-US" dirty="0"/>
              <a:t> 전혀 사용하지 않는 모습을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카드 </a:t>
            </a:r>
            <a:r>
              <a:rPr lang="ko-KR" altLang="en-US" dirty="0" err="1"/>
              <a:t>한도뿐</a:t>
            </a:r>
            <a:r>
              <a:rPr lang="ko-KR" altLang="en-US" dirty="0"/>
              <a:t> 아니라 대출까지 포함되어 있기 때문에 고객 대다수가 </a:t>
            </a:r>
            <a:r>
              <a:rPr lang="ko-KR" altLang="en-US" dirty="0" err="1"/>
              <a:t>리볼빙을</a:t>
            </a:r>
            <a:r>
              <a:rPr lang="ko-KR" altLang="en-US" dirty="0"/>
              <a:t> 사용한다고 판단했습니다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413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리볼빙이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인 경우 이탈한 고객이 다수일 것이라 추측했기 때문에</a:t>
            </a:r>
            <a:r>
              <a:rPr lang="en-US" altLang="ko-KR" dirty="0"/>
              <a:t>, 500</a:t>
            </a:r>
            <a:r>
              <a:rPr lang="ko-KR" altLang="en-US" dirty="0"/>
              <a:t>달러 미만과 이상을 나누어 이탈 고객을 시각화해 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500 </a:t>
            </a:r>
            <a:r>
              <a:rPr lang="ko-KR" altLang="en-US" dirty="0"/>
              <a:t>미만 구간에서 </a:t>
            </a:r>
            <a:r>
              <a:rPr lang="ko-KR" altLang="en-US" dirty="0" err="1"/>
              <a:t>이탈률이</a:t>
            </a:r>
            <a:r>
              <a:rPr lang="ko-KR" altLang="en-US" dirty="0"/>
              <a:t> 높은 것은 예상 가능한 바였지만</a:t>
            </a:r>
            <a:r>
              <a:rPr lang="en-US" altLang="ko-KR" dirty="0"/>
              <a:t>, 500-600 </a:t>
            </a:r>
            <a:r>
              <a:rPr lang="ko-KR" altLang="en-US" dirty="0"/>
              <a:t>구간과 </a:t>
            </a:r>
            <a:r>
              <a:rPr lang="en-US" altLang="ko-KR" dirty="0"/>
              <a:t>2500-2600 </a:t>
            </a:r>
            <a:r>
              <a:rPr lang="ko-KR" altLang="en-US" dirty="0"/>
              <a:t>구간에서 유독 </a:t>
            </a:r>
            <a:r>
              <a:rPr lang="ko-KR" altLang="en-US" dirty="0" err="1"/>
              <a:t>이탈률이</a:t>
            </a:r>
            <a:r>
              <a:rPr lang="ko-KR" altLang="en-US" dirty="0"/>
              <a:t> 높은 모습을 보였다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평균 </a:t>
            </a:r>
            <a:r>
              <a:rPr lang="ko-KR" altLang="en-US" dirty="0" err="1"/>
              <a:t>이탈률을</a:t>
            </a:r>
            <a:r>
              <a:rPr lang="ko-KR" altLang="en-US" dirty="0"/>
              <a:t> 갖는 다른 구간과 함께 비교해 보았다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960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500 </a:t>
            </a:r>
            <a:r>
              <a:rPr lang="ko-KR" altLang="en-US" dirty="0"/>
              <a:t>미만 구간에서는 </a:t>
            </a:r>
            <a:r>
              <a:rPr lang="ko-KR" altLang="en-US" dirty="0" err="1"/>
              <a:t>이탈률이</a:t>
            </a:r>
            <a:r>
              <a:rPr lang="ko-KR" altLang="en-US" dirty="0"/>
              <a:t> </a:t>
            </a:r>
            <a:r>
              <a:rPr lang="en-US" altLang="ko-KR" dirty="0"/>
              <a:t>100%</a:t>
            </a:r>
            <a:r>
              <a:rPr lang="ko-KR" altLang="en-US" dirty="0"/>
              <a:t>로 나오는 것과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가장 높은 금액인 </a:t>
            </a:r>
            <a:r>
              <a:rPr lang="en-US" altLang="ko-KR" dirty="0"/>
              <a:t>2500</a:t>
            </a:r>
            <a:r>
              <a:rPr lang="ko-KR" altLang="en-US" dirty="0"/>
              <a:t>달러 이상에서 </a:t>
            </a:r>
            <a:r>
              <a:rPr lang="ko-KR" altLang="en-US" dirty="0" err="1"/>
              <a:t>이탈률이</a:t>
            </a:r>
            <a:r>
              <a:rPr lang="ko-KR" altLang="en-US" dirty="0"/>
              <a:t> 치솟는 것을 기반으로 판단했을 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부채를 감당할 수 없는 고객이 빚이 증가하는 것을 막기 위해 이탈하게 되었다고 추측했습니다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687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한 고객이 보유한 상품 수의 경우 </a:t>
            </a:r>
            <a:r>
              <a:rPr lang="en-US" altLang="ko-KR" dirty="0"/>
              <a:t>3</a:t>
            </a:r>
            <a:r>
              <a:rPr lang="ko-KR" altLang="en-US" dirty="0"/>
              <a:t>개가 가장 많고</a:t>
            </a:r>
            <a:r>
              <a:rPr lang="en-US" altLang="ko-KR" dirty="0"/>
              <a:t>, </a:t>
            </a:r>
            <a:r>
              <a:rPr lang="ko-KR" altLang="en-US" dirty="0"/>
              <a:t>이후 점진적으로 감소하는 모습을 보인다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중앙값이 </a:t>
            </a:r>
            <a:r>
              <a:rPr lang="en-US" altLang="ko-KR" dirty="0"/>
              <a:t>4</a:t>
            </a:r>
            <a:r>
              <a:rPr lang="ko-KR" altLang="en-US" dirty="0"/>
              <a:t>인 것을 참고했을 때</a:t>
            </a:r>
            <a:r>
              <a:rPr lang="en-US" altLang="ko-KR" dirty="0"/>
              <a:t>, </a:t>
            </a:r>
            <a:r>
              <a:rPr lang="ko-KR" altLang="en-US" dirty="0"/>
              <a:t>대부분의 고객이 여러 상품을 보유하고 있다는 점을 알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이탈률을</a:t>
            </a:r>
            <a:r>
              <a:rPr lang="ko-KR" altLang="en-US" dirty="0"/>
              <a:t> 그려 보자</a:t>
            </a:r>
            <a:r>
              <a:rPr lang="en-US" altLang="ko-KR" dirty="0"/>
              <a:t>, </a:t>
            </a:r>
            <a:r>
              <a:rPr lang="ko-KR" altLang="en-US" dirty="0"/>
              <a:t>보유한 상품 수가 적을수록 </a:t>
            </a:r>
            <a:r>
              <a:rPr lang="ko-KR" altLang="en-US" dirty="0" err="1"/>
              <a:t>이탈률이</a:t>
            </a:r>
            <a:r>
              <a:rPr lang="ko-KR" altLang="en-US" dirty="0"/>
              <a:t> 높다는 것을 확인할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036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예상 외로 보유한 상품 수가 적을수록 </a:t>
            </a:r>
            <a:r>
              <a:rPr lang="en-US" altLang="ko-KR" dirty="0"/>
              <a:t>12</a:t>
            </a:r>
            <a:r>
              <a:rPr lang="ko-KR" altLang="en-US" dirty="0"/>
              <a:t>개월 내 거래 건수와 거래 금액이 늘어나는 것을 확인할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가지의 상품만 가지고 있는 만큼 해당 은행을 </a:t>
            </a:r>
            <a:r>
              <a:rPr lang="ko-KR" altLang="en-US" dirty="0" err="1"/>
              <a:t>주거리</a:t>
            </a:r>
            <a:r>
              <a:rPr lang="ko-KR" altLang="en-US" dirty="0"/>
              <a:t> 은행으로 설정하고 있다고 추측하였다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2119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부채 잔액 대비 신용 한도 칼럼을 확인했다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</a:t>
            </a:r>
            <a:r>
              <a:rPr lang="en-US" altLang="ko-KR" dirty="0"/>
              <a:t>0.0~0.2 </a:t>
            </a:r>
            <a:r>
              <a:rPr lang="ko-KR" altLang="en-US" dirty="0"/>
              <a:t>구간에 몰려 있으며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en-US" altLang="ko-KR" dirty="0"/>
              <a:t>0.0</a:t>
            </a:r>
            <a:r>
              <a:rPr lang="ko-KR" altLang="en-US" dirty="0"/>
              <a:t>일 때 그 값이 두드러진다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보통 낮으면 낮을수록 좋기 때문에</a:t>
            </a:r>
            <a:r>
              <a:rPr lang="en-US" altLang="ko-KR" dirty="0"/>
              <a:t>, </a:t>
            </a:r>
            <a:r>
              <a:rPr lang="ko-KR" altLang="en-US" dirty="0"/>
              <a:t>좋은 신용도를 유지하는 사람들이 다수 있다는 것을 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0.0</a:t>
            </a:r>
            <a:r>
              <a:rPr lang="ko-KR" altLang="en-US" dirty="0"/>
              <a:t>의 경우는 모든 </a:t>
            </a:r>
            <a:r>
              <a:rPr lang="ko-KR" altLang="en-US" dirty="0" err="1"/>
              <a:t>리볼빙</a:t>
            </a:r>
            <a:r>
              <a:rPr lang="ko-KR" altLang="en-US" dirty="0"/>
              <a:t> 잔액을 지불했거나</a:t>
            </a:r>
            <a:r>
              <a:rPr lang="en-US" altLang="ko-KR" dirty="0"/>
              <a:t>, </a:t>
            </a:r>
            <a:r>
              <a:rPr lang="ko-KR" altLang="en-US" dirty="0"/>
              <a:t>아예 신용을 사용하지 않았음을 의미한다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584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부채 잔액 대비 신용 </a:t>
            </a:r>
            <a:r>
              <a:rPr lang="ko-KR" altLang="en-US" dirty="0" err="1"/>
              <a:t>한도별</a:t>
            </a:r>
            <a:r>
              <a:rPr lang="ko-KR" altLang="en-US" dirty="0"/>
              <a:t> </a:t>
            </a:r>
            <a:r>
              <a:rPr lang="ko-KR" altLang="en-US" dirty="0" err="1"/>
              <a:t>이탈률을</a:t>
            </a:r>
            <a:r>
              <a:rPr lang="ko-KR" altLang="en-US" dirty="0"/>
              <a:t> 확인했을 때에는 역시 </a:t>
            </a:r>
            <a:r>
              <a:rPr lang="en-US" altLang="ko-KR" dirty="0"/>
              <a:t>0.0-0.2 </a:t>
            </a:r>
            <a:r>
              <a:rPr lang="ko-KR" altLang="en-US" dirty="0"/>
              <a:t>구간과 </a:t>
            </a:r>
            <a:r>
              <a:rPr lang="en-US" altLang="ko-KR" dirty="0"/>
              <a:t>0.8-1.0 </a:t>
            </a:r>
            <a:r>
              <a:rPr lang="ko-KR" altLang="en-US" dirty="0"/>
              <a:t>구간의 </a:t>
            </a:r>
            <a:r>
              <a:rPr lang="ko-KR" altLang="en-US" dirty="0" err="1"/>
              <a:t>이탈률이</a:t>
            </a:r>
            <a:r>
              <a:rPr lang="ko-KR" altLang="en-US" dirty="0"/>
              <a:t> 가장 높았습니다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</a:t>
            </a:r>
            <a:r>
              <a:rPr lang="ko-KR" altLang="en-US" dirty="0" err="1"/>
              <a:t>리볼빙</a:t>
            </a:r>
            <a:r>
              <a:rPr lang="ko-KR" altLang="en-US" dirty="0"/>
              <a:t> 칼럼에서 확인했듯이</a:t>
            </a:r>
            <a:r>
              <a:rPr lang="en-US" altLang="ko-KR" dirty="0"/>
              <a:t>, </a:t>
            </a:r>
            <a:r>
              <a:rPr lang="ko-KR" altLang="en-US" dirty="0"/>
              <a:t>신용을 전혀 사용하지 않은 사람과 부채가 과도한 사람들의 이탈 비율이 높다고 말할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구간에서 보유 상품 수와는 연관성을 찾아내지 못했기 때문에</a:t>
            </a:r>
            <a:r>
              <a:rPr lang="en-US" altLang="ko-KR" dirty="0"/>
              <a:t>, </a:t>
            </a:r>
            <a:r>
              <a:rPr lang="ko-KR" altLang="en-US" dirty="0"/>
              <a:t>앞서 </a:t>
            </a:r>
            <a:r>
              <a:rPr lang="en-US" altLang="ko-KR" dirty="0"/>
              <a:t>K-MEANS </a:t>
            </a:r>
            <a:r>
              <a:rPr lang="ko-KR" altLang="en-US" dirty="0"/>
              <a:t>기법으로 분류한 고객의 종류를 함께 나타내었다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똑같이 </a:t>
            </a:r>
            <a:r>
              <a:rPr lang="ko-KR" altLang="en-US" dirty="0" err="1"/>
              <a:t>이탈률이</a:t>
            </a:r>
            <a:r>
              <a:rPr lang="ko-KR" altLang="en-US" dirty="0"/>
              <a:t> 높았던 </a:t>
            </a:r>
            <a:r>
              <a:rPr lang="en-US" altLang="ko-KR" dirty="0"/>
              <a:t>0.0-0.2</a:t>
            </a:r>
            <a:r>
              <a:rPr lang="ko-KR" altLang="en-US" dirty="0"/>
              <a:t> 구간과 </a:t>
            </a:r>
            <a:r>
              <a:rPr lang="en-US" altLang="ko-KR" dirty="0"/>
              <a:t>0.8-1.0 </a:t>
            </a:r>
            <a:r>
              <a:rPr lang="ko-KR" altLang="en-US" dirty="0"/>
              <a:t>구간을 비교했을 때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0.0-0.2 </a:t>
            </a:r>
            <a:r>
              <a:rPr lang="ko-KR" altLang="en-US" dirty="0"/>
              <a:t>구간은 충성고객이 </a:t>
            </a:r>
            <a:r>
              <a:rPr lang="en-US" altLang="ko-KR" dirty="0"/>
              <a:t>9.4%</a:t>
            </a:r>
            <a:r>
              <a:rPr lang="ko-KR" altLang="en-US" dirty="0"/>
              <a:t>로 가장 높지만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0.8-1.0</a:t>
            </a:r>
            <a:r>
              <a:rPr lang="ko-KR" altLang="en-US" dirty="0"/>
              <a:t>구간은 충성고객이 </a:t>
            </a:r>
            <a:r>
              <a:rPr lang="en-US" altLang="ko-KR" dirty="0"/>
              <a:t>0.2%</a:t>
            </a:r>
            <a:r>
              <a:rPr lang="ko-KR" altLang="en-US" dirty="0"/>
              <a:t>로 가장 낮고</a:t>
            </a:r>
            <a:r>
              <a:rPr lang="en-US" altLang="ko-KR" dirty="0"/>
              <a:t>, </a:t>
            </a:r>
            <a:r>
              <a:rPr lang="ko-KR" altLang="en-US" dirty="0"/>
              <a:t>이탈위험고객의 비율도 </a:t>
            </a:r>
            <a:r>
              <a:rPr lang="en-US" altLang="ko-KR" dirty="0"/>
              <a:t>39.3%</a:t>
            </a:r>
            <a:r>
              <a:rPr lang="ko-KR" altLang="en-US" dirty="0"/>
              <a:t>로 가장 높은 것을 확인할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과도한 부채가 이어지면 이탈 확률이 높아지기 때문에</a:t>
            </a:r>
            <a:r>
              <a:rPr lang="en-US" altLang="ko-KR" dirty="0"/>
              <a:t>, </a:t>
            </a:r>
            <a:r>
              <a:rPr lang="ko-KR" altLang="en-US" dirty="0"/>
              <a:t>고객의 신용 등급이나 부채 비율에 따라 관리하는 프로세스 제작이 필요하리라 생각했다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432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고객들의 나이는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세부터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73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사이에 분포되어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평균과 중앙값이 모두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40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사이이며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정규 분포에 가까운 모양새를 하고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보다 편리한 시각화를 위해 연령을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개의 그룹으로 나누어 분석을 진행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각 연령대의 경제적 활동과 신용카드 사용 패턴 등을 이해하고자 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통해 각 연령대에 맞춘 금융 상품과 마케팅 전략을 개발할 수 있으리라 추측한다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고객 나이대별 거래 비율을 보았을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68-73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구간을 제외한 모든 구간에서 유사한 수치의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0%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68-73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구간의 경우 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개의 데이터만이 있었기에 해당 나이대의 수치를 제대로 표현하고 있지 못한다고 판단했다</a:t>
            </a:r>
            <a:endParaRPr lang="ko-KR" altLang="en-US" sz="1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가설과는 달리 나이대가 어릴수록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높아지는 모습은 나오지 않았고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오히려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40-50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대 고객의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높은 모습을 볼 수 있었다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해당 나이대에서 절대적인 고객의 수 또한 많았던 것을 고려하면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중년 세대를 대상으로 한 맞춤형 서비스나 혜택을 제공함으로써 이탈을 방지하는 전략을 세울 필요성이 보인다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800" b="0" dirty="0">
              <a:effectLst/>
            </a:endParaRPr>
          </a:p>
          <a:p>
            <a:br>
              <a:rPr lang="ko-KR" altLang="en-US" sz="1800" dirty="0"/>
            </a:b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09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신용 카드 고객 데이터셋을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데이터는 </a:t>
            </a:r>
            <a:r>
              <a:rPr lang="en-US" altLang="ko-KR" dirty="0"/>
              <a:t>23</a:t>
            </a:r>
            <a:r>
              <a:rPr lang="ko-KR" altLang="en-US" dirty="0"/>
              <a:t>개의 컬럼과 </a:t>
            </a:r>
            <a:r>
              <a:rPr lang="en-US" altLang="ko-KR" dirty="0"/>
              <a:t>10,128</a:t>
            </a:r>
            <a:r>
              <a:rPr lang="ko-KR" altLang="en-US" dirty="0"/>
              <a:t>개의 데이터로 이루어져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고객의 인적사항과 카드 사용 내역에 관한 정보를 담고 있는 데이터입니다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신용 서비스의 경우 전 세계인이 사용하고 있다고 보아도 무방합니다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참고한 데이터셋의 배경으로 추측되는 미국의 경우도 성인의 </a:t>
            </a:r>
            <a:r>
              <a:rPr lang="en-US" altLang="ko-KR" dirty="0"/>
              <a:t>82%</a:t>
            </a:r>
            <a:r>
              <a:rPr lang="ko-KR" altLang="en-US" dirty="0"/>
              <a:t>가량이 신용카드를 사용할 정도로 보급률이 높은 나라입니다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배경을 보았을 때 다양한 </a:t>
            </a:r>
            <a:r>
              <a:rPr lang="ko-KR" altLang="en-US" dirty="0" err="1"/>
              <a:t>나이대</a:t>
            </a:r>
            <a:r>
              <a:rPr lang="en-US" altLang="ko-KR" dirty="0"/>
              <a:t>, </a:t>
            </a:r>
            <a:r>
              <a:rPr lang="ko-KR" altLang="en-US" dirty="0"/>
              <a:t>다양한 배경의 데이터를 모을 수 있을 것이라 추측했습니다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한국의 경우도 신용카드 사용률이 높기 때문에</a:t>
            </a:r>
            <a:r>
              <a:rPr lang="en-US" altLang="ko-KR" dirty="0"/>
              <a:t>, </a:t>
            </a:r>
            <a:r>
              <a:rPr lang="ko-KR" altLang="en-US" dirty="0"/>
              <a:t>한국에 반영할 수 있으리라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데이터를 통해 이탈 요인을 분석하고</a:t>
            </a:r>
            <a:r>
              <a:rPr lang="en-US" altLang="ko-KR" dirty="0"/>
              <a:t>, </a:t>
            </a:r>
            <a:r>
              <a:rPr lang="ko-KR" altLang="en-US" dirty="0"/>
              <a:t>신규 고객을 확보할 수 있는 방안을 찾으려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451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상단의 서비스 유지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개월수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분포를 보면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13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 이상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56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 이하로 분포되어 있는 점을 알 수 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36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개월이라는 특정 값에서 대량의 데이터가 있기 때문에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유지 개월 수가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36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개월인 사람을 나이대로 분석해 보았다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하단의 분포를 보면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36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개월간 유지한 사람의 분포와 그림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2.3.1-1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‘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나이대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분포’가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거의 동일하게 그려진다는 것을 파악할 수 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0220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고객의 평균과 중앙값은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6~7%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구간에 존재해 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대부분의 데이터가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5-7%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범위에 속하는 것을 알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해당 분포를 기준으로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시각화했을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기존의 가설과는 달리 비율이 커질수록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높아지는 모습을 보인다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특히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8-10%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구간에서 유독 높은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보이고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2-3%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구간에서 낮은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기록한다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이에 가설 “나이 대비 유지 개월 수가 높을수록 카드를 유지할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것이다”는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사실이라 보기 어렵다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482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연령별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개월간 총 거래금액 추세를 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이상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이하 구간에서 가장 높은 총 거래 금액을 기록하였다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젊은 층에서 신용카드 사용이 활발하게 이루어지고 있음을 시사한다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42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세부터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세까지의 연령대에서는 총 거래금액이 점차 감소하는 경향을 보였다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연령이 증가함에 따라 신용카드 사용이 줄어드는 추세를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특이 사항으로 가장 어린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구간에서 평균 소득이 낮아 거래 금액도 제일 낮을 거라 추정했지만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오히려 가장 높은 것으로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이 연령대의 소비 성향이 높을 수 있음을 시사한다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dirty="0"/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다음은 연령별 평균 신용 한도를 시각화한 결과이다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12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개월간 총 거래금액과 비교한 결과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이상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이하 구간 고객의 신용한도가 두 번째로 낮게 추정되었고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고령층 신용한도가 제일 낮게 측정됨을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이는 젊은 층과 고령층의 신용 한도가 상대적으로 낮게 설정되어 있음을 시사하며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특히 고령층의 경우 신용한도가 가장 낮아 신용카드 사용에 제한이 있을 수 있음을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반면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중년층은 상대적으로 높은 신용 한도를 가지고 있어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이들의 신용카드 사용이 보다 활발하게 이루어질 가능성이 높음을 시사한다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503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위의 결과를 토대로 연령별 한도 대비 사용 금액을 시각화 한 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다음과 같은 추세가 확인되었다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전체적으로 한도 대비 사용 금액은 연령이 증가함에 따라 감소하는 경향을 보였다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특히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26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이상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세 이하 그룹에서 신용한도는 작지만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거래금액이 높은 것으로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젊은 층의 소비성향이 크다는 것을 시사한다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따라서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가설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 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나이가 많다면 한도 대비 사용 금액이 적을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.”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맞는 가설로 추정된다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이러한 결과는 은행이 연령대별로 신용 한도와 소비패턴을 고려해 신용카드 전략을 수립할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젊은 층에게는 높은 한도를 제공함으로써 소비를 촉진하고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고령층에게는 안정적인 금융 서비스를 제공함으로써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막을 수 있을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844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경우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17.6%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로 가장 높게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반면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명일 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14.6%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로 가장 낮았다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명일 때와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명일 때의 고객 수는 각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2,655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명과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2,732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명으로 비슷하지만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(0.157%) , 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( 0.176% 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로 차이를 보인다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위의 시각화 자료는 부양가족 수에 따른 평균 소득을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분석 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많아질수록 평균 소득이 약간 증가하는 경향을 보였다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부양가족 수가 증가함에 따라 경제적 부담이 증가하기 때문에 더 높은 소득이 필요할 수 있음을 의미한다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고객층의 평균소득이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고객층의 평균소득보다 미미하게 높게 나왔다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744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많을수록 평균 거래 금액과 거래 횟수가 증가하는 경향을 보였다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고객의 평균 거래 금액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(4917.36)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과 평균 거래 횟수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(69.58)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가 가장 높았다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특히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고객의 평균 거래 금액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( 4475.9),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평균 거래 횟수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(65.43)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회 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평균 거래 금액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(4309.1),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평균 거래 횟수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(64.62)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회 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고객층과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고객층의 평균 거래 금액 및 횟수의 차이가 상대적으로 크지 않음에도 불구하고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고객층에서 이탈율이 높다는 점은 추가적인 분석이 필요함을 시사한다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943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그룹과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그룹의 전체적인 거래 금액  분포 형태는 유사하게 나타난다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거래 금액을 상위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25%,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하위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25%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로 구분하여 고액 거래와 저액 거래의 분포를 비교한 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고액거래는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(4741.0)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달러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저액거래는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(2155.5)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달러로 확인되었다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그룹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고액 거래에서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683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저액 거래에서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668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 으로 나타났으며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그룹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은 고액 거래에서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661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 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저액 거래에서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663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명으로 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그룹에서 저액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고액 거래 모두 상대적 높은 빈도를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보이는것을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확인할 수 있다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98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위의 그래프는 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인 그룹과 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인 그룹의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개월간 거래횟수 분포를 표현하였다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대부분의 거래 횟수 구간에서 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그룹과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그룹의 거래빈도가 비슷하게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양그룹의 거래가 중간 금액구간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36.8 - 60.6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사이에 집중되어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평균 거래 횟수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(65.43)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회 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평균 거래 횟수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(64.62)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그룹이 거래율이 높다 고 판명된다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위의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[2.2.1]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거래 건수가 적거나 거래량이 적은 고객의 이탈 확률이 높기 때문에 그룹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이탈률보다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높게 나왔다고 추정된다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통해 부양가족이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고객 그룹의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낮추기 위해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Total_Trans_AMT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거래량이 가장 많은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2,500~5,000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구간에 대한 혜택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캐시백이나 포인트 적립 혜택 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강화하는 방법을 구상 하면 좋을 것으로 보인다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또한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많은 고객들에게는 가족 단위의 혜택을 제공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금융상품을 추가하는 형식의 마케팅 전략을 수립하면 좋을 것으로 보인다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결론적으로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가설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많으면 카드를 유지할 것이라는 가설은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틀린것으로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해석되며 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고객들이 카드를 유지하는 비율이 가장 낮고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명인 그룹들이 카드 유지율이 높은 것으로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791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성별 컬럼의 상관관계도를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봤을때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상관관계가 높은 컬럼인 거래 금액과 거래 횟수 부분을 집중 조사하였습니다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위의 시각화 자료는 성별에 따른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 총 거래 금액과 고객 이탈 여부의 관계를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분석결과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이탈한 고객은 유지한 고객보다 총 거래금액이 낮은 경향이 보였다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이러한 경향은 남성과 여성 모두에게 관찰되었다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특히 유지한 고객 중 여성의 총 거래 금액이 남성의 총 거래 금액보다 높게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여성 고객이 남성 고객보다 신용카드를 더 활발하게 사용함을 추측할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205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위의 시각화 자료는 성별에 따른 총 거래 횟수와 고객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관계를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분석 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이탈한 고객이 유지한 고객보다 총 거래 횟수가 낮은 경향을 보였다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유지한 여성 고객 중 많은 비율로 총 거래 횟수가 남성의 총 거래 횟수보다 높게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 </a:t>
            </a:r>
            <a:endParaRPr lang="ko-KR" altLang="en-US" sz="28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이러한 결과는 은행이 성별에 따른 맞춤형 전략을 수립하는 데 중요한 인사이트를 제공한다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신용카드 사용이 저조한 남성 고객을 대상으로 한 추가적인 혜택과 프로모션을 제공함으로써 고객의 이탈율을 낮출  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있을것으로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보인다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2800" b="0" dirty="0">
              <a:effectLst/>
            </a:endParaRPr>
          </a:p>
          <a:p>
            <a:br>
              <a:rPr lang="ko-KR" altLang="en-US" sz="2800" dirty="0"/>
            </a:br>
            <a:br>
              <a:rPr lang="ko-KR" altLang="en-US" dirty="0"/>
            </a:b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84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분석에 앞서</a:t>
            </a:r>
            <a:r>
              <a:rPr lang="en-US" altLang="ko-KR" dirty="0"/>
              <a:t>, </a:t>
            </a:r>
            <a:r>
              <a:rPr lang="ko-KR" altLang="en-US" dirty="0"/>
              <a:t>크게 두 가지의 주제를 선정했습니다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이탈 요인 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서비스에 있어 금전적 여유가 있는 </a:t>
            </a:r>
            <a:r>
              <a:rPr lang="en-US" altLang="ko-KR" dirty="0"/>
              <a:t>4~50</a:t>
            </a:r>
            <a:r>
              <a:rPr lang="ko-KR" altLang="en-US" dirty="0"/>
              <a:t>대의 활발한 이용은 필수적입니다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신규 고객의 유치도 물론 중요하지만</a:t>
            </a:r>
            <a:r>
              <a:rPr lang="en-US" altLang="ko-KR" dirty="0"/>
              <a:t>, </a:t>
            </a:r>
            <a:r>
              <a:rPr lang="ko-KR" altLang="en-US" dirty="0"/>
              <a:t>기존 고객이 </a:t>
            </a:r>
            <a:r>
              <a:rPr lang="en-US" altLang="ko-KR" dirty="0"/>
              <a:t>4~50</a:t>
            </a:r>
            <a:r>
              <a:rPr lang="ko-KR" altLang="en-US" dirty="0"/>
              <a:t>대가 되어 금전적 자유를 얻을 때까지 지속적으로 이용할 수 있도록 하는 것이 중요합니다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같은 문제가 반복된다면 신규 고객 또한 빠르게 이탈할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해당 데이터를 통해 이탈 요인을 분석하고</a:t>
            </a:r>
            <a:r>
              <a:rPr lang="en-US" altLang="ko-KR" dirty="0"/>
              <a:t>, </a:t>
            </a:r>
            <a:r>
              <a:rPr lang="ko-KR" altLang="en-US" dirty="0"/>
              <a:t>기존 고객을 오래도록 유지할 수 있게 노력했습니다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다음으로 신규 고객 확보 방안 도모입니다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은행은 항상 신규 고객을 확보하기 위해 노력합니다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대학 내에 입점해 학생증 체크카드를 발급해 </a:t>
            </a:r>
            <a:r>
              <a:rPr lang="ko-KR" altLang="en-US" dirty="0" err="1"/>
              <a:t>준다거나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미성년 자녀의 계좌 개설을 보다 쉽게 할 수 있는 방안을 도입합니다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신한은행 또한 </a:t>
            </a:r>
            <a:r>
              <a:rPr lang="en-US" altLang="ko-KR" dirty="0"/>
              <a:t>‘</a:t>
            </a:r>
            <a:r>
              <a:rPr lang="ko-KR" altLang="en-US" dirty="0"/>
              <a:t>첫 은행이 평생 은행</a:t>
            </a:r>
            <a:r>
              <a:rPr lang="en-US" altLang="ko-KR" dirty="0"/>
              <a:t>’ </a:t>
            </a:r>
            <a:r>
              <a:rPr lang="ko-KR" altLang="en-US" dirty="0"/>
              <a:t>이라는 슬로건으로 대학 내 입점을 도모한 역사가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신용카드의 경우</a:t>
            </a:r>
            <a:r>
              <a:rPr lang="en-US" altLang="ko-KR" dirty="0"/>
              <a:t>, </a:t>
            </a:r>
            <a:r>
              <a:rPr lang="ko-KR" altLang="en-US" dirty="0"/>
              <a:t>신규 고객을 </a:t>
            </a:r>
            <a:r>
              <a:rPr lang="en-US" altLang="ko-KR" dirty="0"/>
              <a:t>5% </a:t>
            </a:r>
            <a:r>
              <a:rPr lang="ko-KR" altLang="en-US" dirty="0"/>
              <a:t>신장하는 것이 수익률 </a:t>
            </a:r>
            <a:r>
              <a:rPr lang="en-US" altLang="ko-KR" dirty="0"/>
              <a:t>120%</a:t>
            </a:r>
            <a:r>
              <a:rPr lang="ko-KR" altLang="en-US" dirty="0"/>
              <a:t>를 증대한다고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신규 고객을 확보하기 위한 방안을 마련하는 것을 주 목표로 설정했습니다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971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소비 습관</a:t>
            </a: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소비 습관 칼럼은 고객의 소비 패턴을 평가한다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통해 고객이 어떤 소비 습관을 지니고 있는지를 판단하며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 정보는 기업이 개인화된 마케팅 전략을 수립하거나 금융 상품을 제안하는 데 유용하게 활용될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메인 카드</a:t>
            </a:r>
            <a:endParaRPr lang="ko-KR" altLang="en-US" sz="1800" b="0" i="1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자사의 상품이 타사의 상품보다 얼마나 메리트가 있는지를 확인할 수 있으며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메인 카드로 사용하는 고객에게 적립금을 늘리는 등의 혜택을 주어 상품을 보유하고 있지만 메인 카드로 사용하고 있지 않은 고객을 메인 카드로 전환하는 등으로 활용할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금융 </a:t>
            </a:r>
            <a:r>
              <a:rPr lang="ko-KR" altLang="en-US" sz="1800" b="1" i="1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</a:t>
            </a:r>
            <a:endParaRPr lang="ko-KR" altLang="en-US" sz="1800" b="0" i="1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금융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칼럼은 고객의 금융 지식수준과 적극성을 평가한다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 정보는 금융에 적극적인 고객이 자사의 서비스를 어떻게 평가하는 지를 분석할 수 있게 하는 주요 지표가 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복잡한 혜택 구조를 가진 서비스의 마케팅 대상을 선별하는 데 도움을 줄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우량 고객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이 컬럼은 우량 고객인지를 수치상으로 평가한다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 정보는 자사에 이익을 주는 고객을 선별하여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트래킹할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수 있도록 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우량 고객을 충성고객으로 이어지게 하여 매출을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증대시킬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수 있다는 것에 의의를 둔다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17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더욱 직관적이며 기업의 방향성과 맞는 분석을 위해 기존의 데이터를 매개변수로 한 새로운 칼럼을 제작하도록 한다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제작할 칼럼은 다음과 같이 정했으며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가설을 기반으로 수식을 끌어내 새로운 칼럼의 목적과 정의를 정확하게 한다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소비 습관</a:t>
            </a:r>
            <a:r>
              <a:rPr lang="en-US" altLang="ko-KR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100" b="1" i="1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Spending_Habit</a:t>
            </a:r>
            <a:r>
              <a:rPr lang="en-US" altLang="ko-KR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잔액이 많다면 소비 습관이 좋지 못할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신용 한도 대비 거래 금액이 많다면 소비 습관이 좋지 못할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나이가 어리면서 각 결제 건당 평균 금액이 높다면 소비 습관이 좋지 못할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분기별 소비 금액이 일정하다면 소비 습관이 좋을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메인 카드</a:t>
            </a:r>
            <a:r>
              <a:rPr lang="en-US" altLang="ko-KR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100" b="1" i="1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Main_Card</a:t>
            </a:r>
            <a:r>
              <a:rPr lang="en-US" altLang="ko-KR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신용카드의 등급이 높다면 메인 카드일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카드가 비활성화된 기간이 길다면 메인 카드가 아닐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소득에 비해 결제 금액이 높다면 메인 카드일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금융 </a:t>
            </a:r>
            <a:r>
              <a:rPr lang="ko-KR" altLang="en-US" sz="1100" b="1" i="1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</a:t>
            </a:r>
            <a:r>
              <a:rPr lang="en-US" altLang="ko-KR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100" b="1" i="1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Financial_Literacy</a:t>
            </a:r>
            <a:r>
              <a:rPr lang="en-US" altLang="ko-KR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나이가 어리고 보유한 상품 수가 많다면 금융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리터러시가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높은 고객일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최종 학력이 높다면 금융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리터러시가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높은 고객일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은행을 자주 방문했다면 금융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리터러시가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높은 고객일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소득 범위가 낮은데 카드의 종류가 높다면 금융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리터러시가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높은 고객일 것이다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우량 고객</a:t>
            </a:r>
            <a:r>
              <a:rPr lang="en-US" altLang="ko-KR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100" b="1" i="1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Valuable_Customer</a:t>
            </a:r>
            <a:r>
              <a:rPr lang="en-US" altLang="ko-KR" sz="11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총 거래 금액이 많다면 우량고객으로 선정한다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부양가족이 많다면 우량 고객으로 선정한다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각 결제 건당 평균 금액이 높다면 우량 고객으로 선정한다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신용 한도에서 사용 금액을 제한 잔액이 낮다면 우량 고객으로 선정한다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잔액이 적고 거래 횟수가 많다면 우량 고객으로 선정한다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525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2500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부근에서 두드러진다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2.4.4.-2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신용 한도 대비 거래 금액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까지 점점 줄어든다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2.4.4.-3 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분기 대비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분기 거래 건수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중앙값 근처에 값이 집중되어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2.4.4.-4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 대비 평균 결제 금액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중앙값 근처에 값이 집중되어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2.4.4.-5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카드 등급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대부분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이며 카테고리가 증가할수록 개수가 감소한다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2.4.4.-6 12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 중 비활성화 기간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가장 많다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2.4.4.-7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소득 대비 결제 금액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우하향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그래프이다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2.4.4.-8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 대비 보유한 상품 수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dirty="0"/>
              <a:t>7</a:t>
            </a:r>
            <a:r>
              <a:rPr lang="ko-KR" altLang="en-US" dirty="0"/>
              <a:t>에서 감소하기 시작한다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244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2.4.4.-9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최종 학력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졸업자에 해당하는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가 가장 많다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2.4.4.-10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은행 방문 횟수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가장 많다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2.4.4.-11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소득 범위 별 카드 종류 히스토그램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일부 발췌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)]</a:t>
            </a: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화면에 넣지는 못했지만 소득이 늘어날수록 높은 등급의 카드의 비율이 높음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2.4.4.-12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총 거래 금액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우하향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그래프이다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2.4.4.-13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부양가족의 수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가장 많다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2.4.4.-14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결제 건당 평균 결제 금액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최고점을 찍고 감소하기 시작한다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2.4.4.-15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신용 한도와 총 거래 금액의 차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최고점을 찍고 감소하기 시작한다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2.4.4.-16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 대비 거래 횟수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dirty="0" err="1"/>
              <a:t>우하향</a:t>
            </a:r>
            <a:r>
              <a:rPr lang="ko-KR" altLang="en-US" dirty="0"/>
              <a:t> 그래프이다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0547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2.4.4.-9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최종 학력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졸업자에 해당하는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가 가장 많다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2.4.4.-10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은행 방문 횟수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가장 많다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2.4.4.-11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소득 범위 별 카드 종류 히스토그램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일부 발췌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)]</a:t>
            </a: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화면에 넣지는 못했지만 소득이 늘어날수록 높은 등급의 카드의 비율이 높음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2.4.4.-12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총 거래 금액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우하향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그래프이다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2.4.4.-13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부양가족의 수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가장 많다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2.4.4.-14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결제 건당 평균 결제 금액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50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최고점을 찍고 감소하기 시작한다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2.4.4.-15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신용 한도와 총 거래 금액의 차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최고점을 찍고 감소하기 시작한다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000000"/>
              </a:solidFill>
              <a:effectLst/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[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2.4.4.-16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 대비 거래 횟수 히스토그램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]</a:t>
            </a:r>
          </a:p>
          <a:p>
            <a:r>
              <a:rPr lang="ko-KR" altLang="en-US" dirty="0" err="1"/>
              <a:t>우하향</a:t>
            </a:r>
            <a:r>
              <a:rPr lang="ko-KR" altLang="en-US" dirty="0"/>
              <a:t> 그래프이다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43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소비 습관</a:t>
            </a: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revolv_bal_score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고객의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잔액이 전체 데이터에서 최소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잔액과 최대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 사이에서 어디에 위치하는지를 백분율로 나타낸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고객의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잔액에서 최소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잔액에서 최소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잔액을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계산한다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거래 금액 대비 한도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trans_to_limit_score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고객의 총 거래 금액을 신용 한도로 나눈 비율을 이용해 계산한다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 비율에서 최소 비율을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최대 비율과 최소 비율의 차이로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거래 횟수 변동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trans_to_limit_score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분기에서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분기로의 거래 횟수 변화량이 전체 데이터에서 어디에 위치하는지를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변화량에서 최솟값을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최댓값과 최솟값의 차이로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거래 금액 대비 나이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trans_to_age_score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고객의 총 거래 금액을 총거래 횟수와 고객 나이의 제곱을 곱한 값으로 나눈 비율을 이용해 계산한다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 비율에서 최소 비율을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최대 비율과 최소 비율의 차이로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242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altLang="en-US" sz="1800" b="1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메인 카드</a:t>
            </a: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카드 카테고리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card_category_score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카드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카테고리값을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사전에 정의된 매핑을 통해 점수로 변환한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예를 들어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카드 카테고리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34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점으로 변환된다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 동안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비활동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개월 수에 따른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months_inactive_score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비활동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개월 수 값을 사전에 정의된 매핑을 통해 점수로 변환한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예를 들어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비활동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개월 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90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80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40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점으로 변환된다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소득 대비 거래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income_trans_score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총 거래 금액을 소득 범위로 나눈 비율을 이용해 계산한다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 비율에서 최소 소득을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소득에서 최소 소득을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점수를 계산한다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계산된 점수가 소득 범위의 중앙값 이상이면 계산된 점수를 사용하고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그렇지 않으면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점으로 설정한다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13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나이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제품 비율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age_product_score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이 비율이 전체 데이터에서 차지하는 백분율을 뺀 값이다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고객의 나이에서 최소 나이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제품 비율을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나이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제품 비율에서 최소 나이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제품 비율을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백분율을 구한 다음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빼서 계산한다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교육 수준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education_level_score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교육 수준이 전체 데이터에서 차지하는 백분율을 뺀 값이다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고객의 교육 수준에서 최소 교육 수준을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교육 수준에서 최소 교육 수준을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백분율을 구한 다음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개월 동안의 은행 방문 횟수에 따른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education_level_score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은행 방문 횟수를 사전에 정의된 매핑을 통해 점수로 변환한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예를 들어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은행 방문 횟수가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20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40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60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4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80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5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90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점으로 변환된다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소득 대비 카드 비율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contact_score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고객의 소득 범위를 나이로 나눈 비율을 이용해 계산한다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 비율에서 최소 소득 대비 카드 비율을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소득 대비 카드 비율에서 최소 소득 대비 카드 비율을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백분율로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0122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고객의 총 거래 금액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total_trans_amt_score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총 거래 금액이 전체 데이터에서 최소 총 거래 금액과 최대 총 거래 금액 사이에서 어디에 위치하는지를 백분율로 나타낸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총 거래 금액에서 최소 거래 금액을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거래 금액에서 최소 거래 금액을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백분율을 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계산된 점수가 중간값 이상이면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점으로 설정하고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그렇지 않으면 계산된 점수를 사용한다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부양가족 수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dependent_count_score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고객의 부양가족 수가 전체 데이터에서 최소 부양가족 수와 최대 부양가족 수 사이에서 어디에 위치하는지를 백분율로 나타낸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수에서 최소 부양가족 수를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부양가족 수에서 최소 부양가족 수를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백분율을 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평균 지출 금액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spent_amt_score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총 거래 금액을 총 거래 횟수로 나눈 평균 지출 금액을 기준으로 계산된다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평균 지출 금액에서 최소 평균 지출 금액을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평균 지출 금액에서 최소 평균 지출 금액을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백분율을 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카드 잔액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card_balance_score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신용 한도에서 총 거래 금액을 뺀 카드 잔액을 기준으로 계산된다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카드 잔액에서 최소 카드 잔액을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카드 잔액에서 최소 카드 잔액을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백분율을 구한 다음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에서 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00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거래 비율 점수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revolving_trans_score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잔액을 총 거래 횟수로 나눈 비율을 기준으로 계산된다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 비율에서 최소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거래 비율을 뺀 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 값을 최대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거래 비율에서 최소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거래 비율을 뺀 값으로 나누고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100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을 곱해 백분율을 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69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제작된 칼럼을 이용한다면 더욱 다양하고 고차원적인 분석을 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그중 칼럼의 의의와 목적에 따라 몇 가지 주제를 정하고 분석해 보고자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본격적인 분석을 위해서 먼저 앞서 제작한 ‘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Spending_Habit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’, ‘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Main_Card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’, ‘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Financial_Literacy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’, ‘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Valuable_Customer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’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변수들을 데이터셋에 포함했다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첫 번째로 분석 배경을 설정한다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분석 배경은 새로운 자사의 서비스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(Green card)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만들고 홍보하기 위해 타겟 고객을 선정하고 마케팅 대상을 추려내야 한다는 것으로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여기서 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Green card’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소비 습관이 좋지 않은 고객을 위해 소비 습관을 개선하도록 돕는 카드 상품이며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기존의 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Blue card’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와 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Silver card’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중간에 위치하는 상품이다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9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데이터의 칼럼은 다음과 같이 구성되어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인적 사항과 사용 내역으로 나눌 수 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인적 사항은 고객 아이디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성별</a:t>
            </a:r>
            <a:r>
              <a:rPr lang="en-US" altLang="ko-KR" dirty="0"/>
              <a:t>, </a:t>
            </a:r>
            <a:r>
              <a:rPr lang="ko-KR" altLang="en-US" dirty="0"/>
              <a:t>가족 정보 등 고객의 개인정보와 관련된 데이터이며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사용 내역은 서비스 유지 </a:t>
            </a:r>
            <a:r>
              <a:rPr lang="ko-KR" altLang="en-US" dirty="0" err="1"/>
              <a:t>개월수</a:t>
            </a:r>
            <a:r>
              <a:rPr lang="en-US" altLang="ko-KR" dirty="0"/>
              <a:t>, </a:t>
            </a:r>
            <a:r>
              <a:rPr lang="ko-KR" altLang="en-US" dirty="0"/>
              <a:t>보유 상품 수 등 고객이 은행에서 사용한 상품 등과 관련된 데이터입니다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720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먼저 타겟을 선정한다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위해 나이별 소비 습관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성별별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소비 습관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소득별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소비 습관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성별별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금융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금융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소득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메인 카드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여부별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소비 금액을 확인한다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8123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 나이가 많아질수록 소비 습관이 좋다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따라서 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Green card’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은 어린 고객들을 위한 상품으로 타겟팅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9024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여성이 남성보다 소비 습관은 좋지 않고 금융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따라서 소비 습관 개선을 목적으로 한 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Green card’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의 타겟층은 여성으로 설정했다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금융 이해도가 높기 때문에 남성을 타겟팅 하는 것보다 높은 효과를 낼 수 있을 것으로 예상된다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457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소득 범위가 높을수록 금융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리터러시가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높고 소득이 증가할수록 소비 습관이 좋다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따라서 소득 전 범위의 고객을 대상으로 하거나 </a:t>
            </a:r>
            <a:r>
              <a:rPr lang="ko-KR" altLang="en-US" sz="1800" b="0" i="1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중앙에 있는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중위소득인 고객을 타겟팅 하는 것이 높은 효과를 낼 수 있을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2176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메인 카드가 아닌 고객 중에서는 적은 금액을 소비하는 고객이 상대적으로 많고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메인 카드인 고객은 그 반대이다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따라서 자사의 카드를 메인 카드로 사용하는 고객이 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Green card’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를 사용했을 때 가져오는 이익이 높을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4037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이를 종합하였을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젊고 소득이 중위소득에 가까운 여성 고객을 타겟팅 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기존 자사의 상품을 메인 카드로 사용하고 있는 고객에게 배너광고를 띄우고 카드의 디자인을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트랜디하고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단정하게 하는 등의 마케팅을 해야 한다는 결론을 내릴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추가로 우량 고객 칼럼으로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고가치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고객을 선정하고 소프트 런칭을 시행해 사용자 피드백을 받는다면 더욱 좋은 성과를 낼 수 있을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0131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이번 분석을 통해 신용카드 고객 데이터를 활용하여 고객 이탈 요인을 다각도로 분석하고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바탕으로 고객 유치 및 유지 방안을 도출하였다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주요 분석 결과는 다음과 같다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거래 건수와 거래 금액을 바탕으로 고객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분석한 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거래 건수가 적거나 거래 금액이 낮은 고객일수록 이탈 확률이 높은 것으로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상품을 자주 구매하는 사람은 카드를 유지할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라는 가설을 지지하는 결과로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자주 거래하는 고객의 이탈을 줄이기 위한 전략 수립이 필요함을 시사한다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잔액과 부채 잔액 대비 신용 한도를 바탕으로 고객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분석한 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잔액이 높은 구간이 아닌 특정 구간에서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높게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부채를 많이 보유한 사람은 이탈할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라는 가설과 상반되는 결과로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 관리의 중요성을 다시 한 번 강조하였다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따라서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잔액이 특정 구간에 있는 고객에게 특별한 혜택이나 맞춤형 서비스를 제공함으로써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낮출 수 있을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가설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보유한 상품 수가 적을수록 이탈할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는 실제로 보유 상품 수가 적은 고객이 이탈 가능성이 높다는 분석 결과로 뒷받침되었다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고객에게 다양한 상품을 제안하고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보유 상품 수를 늘림으로써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줄일 수 있음을 의미한다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인구통계 변수를 분석한 결과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나이와 유지 개월 수가 많을수록 이탈 가능성은 낮아지는 것으로 나타났다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 대비 유지 개월 수가 높을수록 카드를 유지할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라는 가설을 지지하며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연령이 높은 고객일수록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이탈률이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낮다는 것을 보여준다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또한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부양가족 수가 많으면 카드를 유지할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라는 가설도 지지되었으며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가족이 많은 고객이 신용카드를 더욱 필요로 한다는 것을 나타낸다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반면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나이가 적으면 적을수록 이탈할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라는 가설도 분석 결과에 의해 확인되었으며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젊은 층 고객의 이탈 방지를 위한 전략적 접근이 필요함을 시사한다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이번 분석을 통해 도출된 이탈 요인과 관련된 통찰력은 신용카드 회사가 고객의 행동 패턴을 이해하고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이에 기반한 맞춤형 전략을 세우는 데 중요한 역할을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통해 고객의 다양한 요구를 보다 효율적으로 충족시킬 수 있으며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고객 만족도와 충성도를 높이는 데 기여할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특히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가설 기반 컬럼 제작을 통해 데이터 분석의 정확성과 효율성을 높였다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각 가설에 따라 주요 변수들을 선정하고 이를 컬럼으로 제작함으로써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보다 명확하고 체계적인 분석이 가능하였다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통해 고객 이탈 요인을 명확히 규명하고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보다 효과적인 고객 유지 방안을 도출할 수 있었다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42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이번 프로젝트의 결과를 통해 다양한 기대효과를 기대할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첫째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 가능성이 높은 고객을 사전에 식별하고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맞춤형 유지 전략을 수립할 수 있게 되었다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예를 들어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거래 건수가 적은 고객에게는 특별한 혜택을 제공하거나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리볼빙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잔액이 특정 구간에 있는 고객에게는 이자율 할인 등의 혜택을 제공하여 이탈을 방지할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이와 같은 맞춤형 접근 방식은 고객의 만족도를 높이고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충성도를 강화하는 데 큰 도움이 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둘째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이탈 요인을 기반으로 신규 고객 유치 전략을 개선할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통해 젊은 층이나 부양가족 수가 많은 고객을 타겟으로 한 마케팅 캠페인을 통해 더 많은 신규 고객을 유치할 수 있을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기업의 매출 증대와 시장 점유율 확대에 긍정적인 영향을 미칠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셋째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고객 분석을 통해 발견된 불만족 요인을 개선함으로써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전체적인 서비스 품질을 향상시킬 수 있을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고객 만족도를 높이고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장기적으로 고객 충성도를 강화하는 데 기여할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고객의 다양한 요구와 기대를 반영한 서비스 개선은 경쟁력 있는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기업으로서의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 입지를 더욱 공고히 하는 데 중요한 역할을 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넷째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데이터 분석을 통해 얻은 통찰력을 바탕으로 보다 정확하고 효율적인 의사결정을 내릴 수 있을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이는 기업의 경쟁력을 높이고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시장에서의 입지를 강화하는 데 도움을 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예측 모델을 활용한 전략적 의사결정은 불확실성을 줄이고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보다 효과적인 경영 활동을 가능하게 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  이번 프로젝트는 신용카드 고객의 행동을 이해하고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기반으로 효과적인 고객 관리 전략을 수립하는 데 중요한 기초 자료를 제공하였다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앞으로도 지속적인 데이터 분석과 피드백을 통해 더욱 발전된 고객 관리 방안을 도출할 수 있을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이를 통해 신용카드 회사는 고객의 이탈을 줄이고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충성도 높은 고객층을 확보하여 지속 가능한 성장을 이룰 수 있을 것으로 기대된다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나아가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데이터 기반의 전략적 접근은 미래의 시장 변화에 유연하게 대응할 수 있는 능력을 배양하는 데 큰 기여를 할 것이다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1077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72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051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보았던 데이터 중</a:t>
            </a:r>
            <a:r>
              <a:rPr lang="en-US" altLang="ko-KR" dirty="0"/>
              <a:t>, </a:t>
            </a:r>
            <a:r>
              <a:rPr lang="ko-KR" altLang="en-US" dirty="0"/>
              <a:t>문자형으로 되어 있는 변수를 대상으로 전처리를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이탈자를 의미하는 </a:t>
            </a:r>
            <a:r>
              <a:rPr lang="en-US" altLang="ko-KR" dirty="0" err="1"/>
              <a:t>Attrition_Flag</a:t>
            </a:r>
            <a:r>
              <a:rPr lang="ko-KR" altLang="en-US" dirty="0"/>
              <a:t>의 경우 유이자를 </a:t>
            </a:r>
            <a:r>
              <a:rPr lang="en-US" altLang="ko-KR" dirty="0"/>
              <a:t>0, </a:t>
            </a:r>
            <a:r>
              <a:rPr lang="ko-KR" altLang="en-US" dirty="0"/>
              <a:t>이탈자를 </a:t>
            </a:r>
            <a:r>
              <a:rPr lang="en-US" altLang="ko-KR" dirty="0"/>
              <a:t>1</a:t>
            </a:r>
            <a:r>
              <a:rPr lang="ko-KR" altLang="en-US" dirty="0"/>
              <a:t>로 변환하였고</a:t>
            </a:r>
            <a:endParaRPr lang="en-US" altLang="ko-KR" dirty="0"/>
          </a:p>
          <a:p>
            <a:r>
              <a:rPr lang="ko-KR" altLang="en-US" dirty="0"/>
              <a:t>성별은 남성이 </a:t>
            </a:r>
            <a:r>
              <a:rPr lang="en-US" altLang="ko-KR" dirty="0"/>
              <a:t>1, </a:t>
            </a:r>
            <a:r>
              <a:rPr lang="ko-KR" altLang="en-US" dirty="0"/>
              <a:t>여성이 </a:t>
            </a:r>
            <a:r>
              <a:rPr lang="en-US" altLang="ko-KR" dirty="0"/>
              <a:t>0,</a:t>
            </a:r>
          </a:p>
          <a:p>
            <a:r>
              <a:rPr lang="ko-KR" altLang="en-US" dirty="0"/>
              <a:t>최종학력의 경우 학력이 높아질수록 큰 숫자로 변환했습니다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혼인 여부는 모름을 </a:t>
            </a:r>
            <a:r>
              <a:rPr lang="en-US" altLang="ko-KR" dirty="0"/>
              <a:t>0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미혼을 </a:t>
            </a:r>
            <a:r>
              <a:rPr lang="en-US" altLang="ko-KR" dirty="0"/>
              <a:t>1, </a:t>
            </a:r>
            <a:r>
              <a:rPr lang="ko-KR" altLang="en-US" dirty="0"/>
              <a:t>기혼을 </a:t>
            </a:r>
            <a:r>
              <a:rPr lang="en-US" altLang="ko-KR" dirty="0"/>
              <a:t>2, </a:t>
            </a:r>
            <a:r>
              <a:rPr lang="ko-KR" altLang="en-US" dirty="0"/>
              <a:t>이혼을 </a:t>
            </a:r>
            <a:r>
              <a:rPr lang="en-US" altLang="ko-KR" dirty="0"/>
              <a:t>3</a:t>
            </a:r>
            <a:r>
              <a:rPr lang="ko-KR" altLang="en-US" dirty="0"/>
              <a:t>으로 변환했으며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소득 또한 소득구간이 높아질수록 큰 숫자로 변환하였습니다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맨 마지막에 있던 </a:t>
            </a:r>
            <a:r>
              <a:rPr lang="en-US" altLang="ko-KR" dirty="0"/>
              <a:t>Naïve Bayes </a:t>
            </a:r>
            <a:r>
              <a:rPr lang="ko-KR" altLang="en-US" dirty="0"/>
              <a:t>칼럼의 경우 분석에 있어 유의미한 결과를 도출할 수 있을 것 같지 않아 제거했습니다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420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이탈 여부를 나타내는 주요 변수인 </a:t>
            </a:r>
            <a:r>
              <a:rPr lang="en-US" altLang="ko-KR" dirty="0"/>
              <a:t>‘</a:t>
            </a:r>
            <a:r>
              <a:rPr lang="en-US" altLang="ko-KR" dirty="0" err="1"/>
              <a:t>Attrition_Flag</a:t>
            </a:r>
            <a:r>
              <a:rPr lang="en-US" altLang="ko-KR" dirty="0"/>
              <a:t>’</a:t>
            </a:r>
            <a:r>
              <a:rPr lang="ko-KR" altLang="en-US" dirty="0"/>
              <a:t>와</a:t>
            </a:r>
            <a:r>
              <a:rPr lang="en-US" altLang="ko-KR" dirty="0"/>
              <a:t>,</a:t>
            </a:r>
            <a:r>
              <a:rPr lang="ko-KR" altLang="en-US" dirty="0"/>
              <a:t> 고객의 </a:t>
            </a:r>
            <a:r>
              <a:rPr lang="en-US" altLang="ko-KR" dirty="0"/>
              <a:t>‘Gender’</a:t>
            </a:r>
            <a:r>
              <a:rPr lang="ko-KR" altLang="en-US" dirty="0"/>
              <a:t>를 기준으로 주제 두 가지를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세부 가설은 </a:t>
            </a:r>
            <a:r>
              <a:rPr lang="ko-KR" altLang="en-US" dirty="0" err="1"/>
              <a:t>히트맵</a:t>
            </a:r>
            <a:r>
              <a:rPr lang="ko-KR" altLang="en-US" dirty="0"/>
              <a:t> 그래프를 기준으로 상관관계가 높은 칼럼을 활용했습니다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첫 번째는 고객 사용 내역입니다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이탈률과</a:t>
            </a:r>
            <a:r>
              <a:rPr lang="ko-KR" altLang="en-US" dirty="0"/>
              <a:t> 관련이 높은 </a:t>
            </a:r>
            <a:r>
              <a:rPr lang="en-US" altLang="ko-KR" dirty="0"/>
              <a:t>‘</a:t>
            </a:r>
            <a:r>
              <a:rPr lang="ko-KR" altLang="en-US" dirty="0"/>
              <a:t>최근 </a:t>
            </a:r>
            <a:r>
              <a:rPr lang="en-US" altLang="ko-KR" dirty="0"/>
              <a:t>12</a:t>
            </a:r>
            <a:r>
              <a:rPr lang="ko-KR" altLang="en-US" dirty="0"/>
              <a:t>개월 간 거래 건수 및 금액</a:t>
            </a:r>
            <a:r>
              <a:rPr lang="en-US" altLang="ko-KR" dirty="0"/>
              <a:t>’,</a:t>
            </a:r>
          </a:p>
          <a:p>
            <a:r>
              <a:rPr lang="en-US" altLang="ko-KR" dirty="0"/>
              <a:t>‘4</a:t>
            </a:r>
            <a:r>
              <a:rPr lang="ko-KR" altLang="en-US" dirty="0"/>
              <a:t>분기 거래 건수 대 </a:t>
            </a:r>
            <a:r>
              <a:rPr lang="en-US" altLang="ko-KR" dirty="0"/>
              <a:t>1</a:t>
            </a:r>
            <a:r>
              <a:rPr lang="ko-KR" altLang="en-US" dirty="0"/>
              <a:t>분기 비율</a:t>
            </a:r>
            <a:r>
              <a:rPr lang="en-US" altLang="ko-KR" dirty="0"/>
              <a:t>‘, ‘</a:t>
            </a:r>
            <a:r>
              <a:rPr lang="ko-KR" altLang="en-US" dirty="0"/>
              <a:t>총 </a:t>
            </a:r>
            <a:r>
              <a:rPr lang="ko-KR" altLang="en-US" dirty="0" err="1"/>
              <a:t>리볼빙</a:t>
            </a:r>
            <a:r>
              <a:rPr lang="ko-KR" altLang="en-US" dirty="0"/>
              <a:t> 잔액</a:t>
            </a:r>
            <a:r>
              <a:rPr lang="en-US" altLang="ko-KR" dirty="0"/>
              <a:t>‘,</a:t>
            </a:r>
          </a:p>
          <a:p>
            <a:r>
              <a:rPr lang="en-US" altLang="ko-KR" dirty="0"/>
              <a:t> ‘</a:t>
            </a:r>
            <a:r>
              <a:rPr lang="ko-KR" altLang="en-US" dirty="0"/>
              <a:t>보유 상품 수</a:t>
            </a:r>
            <a:r>
              <a:rPr lang="en-US" altLang="ko-KR" dirty="0"/>
              <a:t>‘, ‘</a:t>
            </a:r>
            <a:r>
              <a:rPr lang="ko-KR" altLang="en-US" dirty="0"/>
              <a:t>평균 잔액 대비 신용 한도</a:t>
            </a:r>
            <a:r>
              <a:rPr lang="en-US" altLang="ko-KR" dirty="0"/>
              <a:t>’</a:t>
            </a:r>
            <a:r>
              <a:rPr lang="ko-KR" altLang="en-US" dirty="0"/>
              <a:t>를 기준으로 화면과 같은 가설을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다음으로는 인구통계변수가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인구통계변수는 설문조사 시 기본적으로 포함되는 </a:t>
            </a:r>
            <a:r>
              <a:rPr lang="en-US" altLang="ko-KR" dirty="0"/>
              <a:t>‘</a:t>
            </a:r>
            <a:r>
              <a:rPr lang="ko-KR" altLang="en-US" dirty="0"/>
              <a:t>성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소득</a:t>
            </a:r>
            <a:r>
              <a:rPr lang="en-US" altLang="ko-KR" dirty="0"/>
              <a:t>, </a:t>
            </a:r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결혼 상태</a:t>
            </a:r>
            <a:r>
              <a:rPr lang="en-US" altLang="ko-KR" dirty="0"/>
              <a:t>‘ </a:t>
            </a:r>
            <a:r>
              <a:rPr lang="ko-KR" altLang="en-US" dirty="0"/>
              <a:t>등을 이야기하는 것인데요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데이터의 </a:t>
            </a:r>
            <a:r>
              <a:rPr lang="en-US" altLang="ko-KR" dirty="0"/>
              <a:t>‘Gender’, ‘</a:t>
            </a:r>
            <a:r>
              <a:rPr lang="en-US" altLang="ko-KR" dirty="0" err="1"/>
              <a:t>Income_Category</a:t>
            </a:r>
            <a:r>
              <a:rPr lang="en-US" altLang="ko-KR" dirty="0"/>
              <a:t>’, ‘</a:t>
            </a:r>
            <a:r>
              <a:rPr lang="en-US" altLang="ko-KR" dirty="0" err="1"/>
              <a:t>Customer_Age</a:t>
            </a:r>
            <a:r>
              <a:rPr lang="en-US" altLang="ko-KR" dirty="0"/>
              <a:t>’, ‘</a:t>
            </a:r>
            <a:r>
              <a:rPr lang="en-US" altLang="ko-KR" dirty="0" err="1"/>
              <a:t>Marital_Status</a:t>
            </a:r>
            <a:r>
              <a:rPr lang="en-US" altLang="ko-KR" dirty="0"/>
              <a:t>’ </a:t>
            </a:r>
            <a:r>
              <a:rPr lang="ko-KR" altLang="en-US" dirty="0"/>
              <a:t>등 인적사항을 기준으로 화면과 같은 가설을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3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 </a:t>
            </a:r>
            <a:r>
              <a:rPr lang="ko-KR" altLang="en-US" dirty="0"/>
              <a:t>여기 발표 대본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05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최근 </a:t>
            </a:r>
            <a:r>
              <a:rPr lang="en-US" altLang="ko-KR" dirty="0"/>
              <a:t>12</a:t>
            </a:r>
            <a:r>
              <a:rPr lang="ko-KR" altLang="en-US" dirty="0"/>
              <a:t>개월 간 거래 건수 및 금액 칼럼입니다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양 끝단의 노란색 점선이 편차</a:t>
            </a:r>
            <a:r>
              <a:rPr lang="en-US" altLang="ko-KR" dirty="0"/>
              <a:t>, </a:t>
            </a:r>
            <a:r>
              <a:rPr lang="ko-KR" altLang="en-US" dirty="0"/>
              <a:t>붉은색 점선이 평균</a:t>
            </a:r>
            <a:r>
              <a:rPr lang="en-US" altLang="ko-KR" dirty="0"/>
              <a:t>, </a:t>
            </a:r>
            <a:r>
              <a:rPr lang="ko-KR" altLang="en-US" dirty="0"/>
              <a:t>초록색 점선이 중앙값을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거래 건수는 중앙값 주변에 분포되어 있고</a:t>
            </a:r>
            <a:r>
              <a:rPr lang="en-US" altLang="ko-KR" dirty="0"/>
              <a:t>, </a:t>
            </a:r>
            <a:r>
              <a:rPr lang="ko-KR" altLang="en-US" dirty="0"/>
              <a:t>거래 금액은 </a:t>
            </a:r>
            <a:r>
              <a:rPr lang="en-US" altLang="ko-KR" dirty="0"/>
              <a:t>5000</a:t>
            </a:r>
            <a:r>
              <a:rPr lang="ko-KR" altLang="en-US" dirty="0"/>
              <a:t>달러 미만</a:t>
            </a:r>
            <a:r>
              <a:rPr lang="en-US" altLang="ko-KR" dirty="0"/>
              <a:t>, 7500</a:t>
            </a:r>
            <a:r>
              <a:rPr lang="ko-KR" altLang="en-US" dirty="0"/>
              <a:t>달러 전후</a:t>
            </a:r>
            <a:r>
              <a:rPr lang="en-US" altLang="ko-KR" dirty="0"/>
              <a:t>, 15000</a:t>
            </a:r>
            <a:r>
              <a:rPr lang="ko-KR" altLang="en-US" dirty="0"/>
              <a:t>달러 전후 세 구간으로 나뉘어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일반적으로 거래 건수가 적거나</a:t>
            </a:r>
            <a:r>
              <a:rPr lang="en-US" altLang="ko-KR" dirty="0"/>
              <a:t>, </a:t>
            </a:r>
            <a:r>
              <a:rPr lang="ko-KR" altLang="en-US" dirty="0"/>
              <a:t>거래량이 적은 고객이 이탈할 가능성이 있기 때문에 구간을 나누어 이탈자 수를 확인했습니다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여기서 스페이스바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거래 건수는 </a:t>
            </a:r>
            <a:r>
              <a:rPr lang="en-US" altLang="ko-KR" dirty="0"/>
              <a:t>60</a:t>
            </a:r>
            <a:r>
              <a:rPr lang="ko-KR" altLang="en-US" dirty="0"/>
              <a:t>건 미만일 때의 이탈자가 전체 이탈자의 대부분을 차지한다는 점을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거래 금액도 </a:t>
            </a:r>
            <a:r>
              <a:rPr lang="en-US" altLang="ko-KR" dirty="0"/>
              <a:t>2,500</a:t>
            </a:r>
            <a:r>
              <a:rPr lang="ko-KR" altLang="en-US" dirty="0"/>
              <a:t>달러 미만을 사용한 그룹의 이탈자가 가장 많으며</a:t>
            </a:r>
            <a:r>
              <a:rPr lang="en-US" altLang="ko-KR" dirty="0"/>
              <a:t>, </a:t>
            </a:r>
            <a:r>
              <a:rPr lang="ko-KR" altLang="en-US" dirty="0"/>
              <a:t>지불 금액이 높아질수록 이탈자가 줄어드는 모습을 볼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440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엘보우</a:t>
            </a:r>
            <a:r>
              <a:rPr lang="ko-KR" altLang="en-US" dirty="0"/>
              <a:t> 기법을 활용해 최적의 그룹 수를 구한 후</a:t>
            </a:r>
            <a:r>
              <a:rPr lang="en-US" altLang="ko-KR" dirty="0"/>
              <a:t>, k-means</a:t>
            </a:r>
            <a:r>
              <a:rPr lang="ko-KR" altLang="en-US" dirty="0"/>
              <a:t>로 고객 군집을 구분했습니다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구분한 군집은 화면과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거래 건수와 거래 금액을 기준으로 </a:t>
            </a:r>
            <a:r>
              <a:rPr lang="en-US" altLang="ko-KR" dirty="0"/>
              <a:t>4</a:t>
            </a:r>
            <a:r>
              <a:rPr lang="ko-KR" altLang="en-US" dirty="0"/>
              <a:t>가지 그룹으로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여기서 </a:t>
            </a:r>
            <a:r>
              <a:rPr lang="ko-KR" altLang="en-US" dirty="0" err="1"/>
              <a:t>엔터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각 그룹의 고객의 수를 확인해 보았을 때</a:t>
            </a:r>
            <a:r>
              <a:rPr lang="en-US" altLang="ko-KR" dirty="0"/>
              <a:t>, </a:t>
            </a:r>
            <a:r>
              <a:rPr lang="ko-KR" altLang="en-US" dirty="0"/>
              <a:t>충성 고객은 </a:t>
            </a:r>
            <a:r>
              <a:rPr lang="en-US" altLang="ko-KR" dirty="0"/>
              <a:t>10%</a:t>
            </a:r>
            <a:r>
              <a:rPr lang="ko-KR" altLang="en-US" dirty="0"/>
              <a:t>인 </a:t>
            </a:r>
            <a:r>
              <a:rPr lang="en-US" altLang="ko-KR" dirty="0"/>
              <a:t>1000</a:t>
            </a:r>
            <a:r>
              <a:rPr lang="ko-KR" altLang="en-US" dirty="0"/>
              <a:t>명도 채 되지 않는 수치입니다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 이탈을 방지하고</a:t>
            </a:r>
            <a:r>
              <a:rPr lang="en-US" altLang="ko-KR" dirty="0"/>
              <a:t>, </a:t>
            </a:r>
            <a:r>
              <a:rPr lang="ko-KR" altLang="en-US" dirty="0"/>
              <a:t>안정 고객에의 적극적인 마케팅 기법이 필요하리라 판단했습니다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B4E2DF-CBF2-4AF5-8D0C-3A3F2CC2E82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42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92038" y="6602223"/>
            <a:ext cx="2190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605C-7D70-4FA0-829D-2999B559C206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390" y="6356350"/>
            <a:ext cx="2743200" cy="365125"/>
          </a:xfrm>
        </p:spPr>
        <p:txBody>
          <a:bodyPr/>
          <a:lstStyle>
            <a:lvl1pPr algn="l">
              <a:defRPr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92038" y="6602223"/>
            <a:ext cx="2190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B5A5D-53B1-4976-A323-8CB26CDD164A}" type="datetime1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329" y="6352514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59920F93-188D-4DD2-9BFD-2E9D2E86FCA3}" type="datetime1">
              <a:rPr lang="ko-KR" altLang="en-US" smtClean="0"/>
              <a:pPr/>
              <a:t>2024-06-19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E773428A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begin%7Balign*%7D%5Ctext%7Bspending%5C_habit%5C_ratio%7D%20%26%3D%20%5Ctext%7Brevolv%5C_bal%5C_score%7D%20%5Ctimes%200.25%20%5C%5C%26%5Cquad%20%2B%20%5Ctext%7Btrans%5C_to%5C_limit%5C_score%7D%20%5Ctimes%200.3%20%5C%5C%26%5Cquad%20%2B%20%5Ctext%7Btrans%5C_change%5C_q4q1%5C_score%7D%20%5Ctimes%200.3%20%5C%5C%26%5Cquad%20%2B%20%5Ctext%7Btrans%5C_to%5C_age%5C_score%7D%20%5Ctimes%200.15%5Cend%7Balign*%7D#0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hyperlink" Target="https://www.codecogs.com/eqnedit.php?latex=%5Cbegin%7Balign*%7D%5Ctext%7Bmain%5C_card%5C_score%7D%20%26%3D%20%5Ctext%7Bcard%5C_category%5C_score%7D%20%5Ctimes%200.4%20%5C%5C%26%5Cquad%20%2B%20%5Ctext%7Bmonths%5C_inactive%5C_score%7D%20%5Ctimes%200.25%20%5C%5C%26%5Cquad%20%2B%20%5Ctext%7Bincome%5C_trans%5C_score%7D%20%5Ctimes%200.35%5Cend%7Balign*%7D#0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hyperlink" Target="https://www.codecogs.com/eqnedit.php?latex=%5Cbegin%7Balign*%7D%5Ctext%7Bfinancial%5C_literacy%5C_score%7D%20%26%3D%20%5Ctext%7Bage%5C_product%5C_score%7D%20%5Ctimes%200.3%20%5C%5C%26%5Cquad%20%2B%20%20%5Ctext%7Beducation%5C_level%5C_score%7D%20%5Ctimes%200.2%20%5C%5C%26%5Cquad%20%2B%20%20%5Ctext%7Bcontact%5C_score%7D%20%5Ctimes%200.2%20%5C%5C%26%5Cquad%20%2B%20%5Ctext%7Bincome%5C_card%5C_score%7D%20%5Ctimes%200.3%5Cend%7Balign*%7D#0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hyperlink" Target="https://www.codecogs.com/eqnedit.php?latex=%5Cbegin%7Balign*%7D%5Ctext%7Bvaluable%5C_customer%5C_score%7D%20%26%3D%20%5Ctext%7Btotal%5C_trans%5C_amt%5C_score%7D%20%5Ctimes%200.3%20%5C%5C%26%5Cquad%20%2B%20%5Ctext%7Bdependent%5C_count%5C_score%7D%20%5Ctimes%200.15%20%5C%5C%26%5Cquad%20%2B%20%5Ctext%7Bspent%5C_amt%5C_score%7D%20%5Ctimes%200.2%20%5C%5C%26%5Cquad%20%2B%20%5Ctext%7Bcard%5C_balance%5C_score%7D%20%5Ctimes%200.2%20%5C%5C%26%5Cquad%20%2B%20%5Ctext%7Brevolving%5C_trans%5C_score%7D%20%5Ctimes%200.15%5Cend%7Balign*%7D#0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ndardchartered.co.kr/np/kr/py/pm/premiumbanking02.jsp" TargetMode="External"/><Relationship Id="rId3" Type="http://schemas.openxmlformats.org/officeDocument/2006/relationships/hyperlink" Target="https://www.forbes.com/advisor/credit-cards/credit-card-statistics/" TargetMode="External"/><Relationship Id="rId7" Type="http://schemas.openxmlformats.org/officeDocument/2006/relationships/hyperlink" Target="https://eiec.kdi.re.kr/material/clickView.do?click_yymm=201211&amp;cidx=1860&amp;pp=20&amp;pg=1&amp;sel_year=&amp;sel_month=.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raveltimes.co.kr/news/articleView.html?idxno=89512." TargetMode="External"/><Relationship Id="rId5" Type="http://schemas.openxmlformats.org/officeDocument/2006/relationships/hyperlink" Target="https://www.capitalone.com/learn-grow/money-management/revolving-credit-balance/" TargetMode="External"/><Relationship Id="rId4" Type="http://schemas.openxmlformats.org/officeDocument/2006/relationships/hyperlink" Target="https://www.equifax.com/personal/education/debt-management/articles/-/learn/credit-utilization-ratio/" TargetMode="External"/><Relationship Id="rId9" Type="http://schemas.openxmlformats.org/officeDocument/2006/relationships/hyperlink" Target="https://www.shinhan.com/hpe/index.jsp#050606010000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2203159" y="2398775"/>
            <a:ext cx="7718780" cy="1968116"/>
            <a:chOff x="2203159" y="2331098"/>
            <a:chExt cx="7718780" cy="19681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2203159" y="3283551"/>
              <a:ext cx="77187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신용카드 데이터를 활용한</a:t>
              </a:r>
              <a:endParaRPr lang="en-US" altLang="ko-KR" sz="20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lang="ko-KR" altLang="en-US" sz="4000" dirty="0">
                  <a:solidFill>
                    <a:schemeClr val="accent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이탈 요인 분석 및 고객 유치 방안 도모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D9C1B5-009C-3561-3C26-BD000D90613E}"/>
              </a:ext>
            </a:extLst>
          </p:cNvPr>
          <p:cNvSpPr txBox="1"/>
          <p:nvPr/>
        </p:nvSpPr>
        <p:spPr>
          <a:xfrm>
            <a:off x="89210" y="99950"/>
            <a:ext cx="25506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TEAM </a:t>
            </a:r>
            <a:r>
              <a:rPr lang="ko-KR" altLang="en-US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임정 </a:t>
            </a:r>
            <a:r>
              <a:rPr lang="en-US" altLang="ko-KR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r>
              <a:rPr lang="ko-KR" altLang="en-US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조</a:t>
            </a:r>
            <a:r>
              <a:rPr lang="en-US" altLang="ko-KR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   </a:t>
            </a:r>
            <a:r>
              <a:rPr lang="ko-KR" altLang="en-US" sz="1100" dirty="0" err="1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김희령</a:t>
            </a:r>
            <a:r>
              <a:rPr lang="ko-KR" altLang="en-US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en-US" altLang="ko-KR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| </a:t>
            </a:r>
            <a:r>
              <a:rPr lang="ko-KR" altLang="en-US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오수연 </a:t>
            </a:r>
            <a:r>
              <a:rPr lang="en-US" altLang="ko-KR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| </a:t>
            </a:r>
            <a:r>
              <a:rPr lang="ko-KR" altLang="en-US" sz="11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황석준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7033E-F1BC-14BD-500F-1BBD25C3859D}"/>
              </a:ext>
            </a:extLst>
          </p:cNvPr>
          <p:cNvSpPr txBox="1"/>
          <p:nvPr/>
        </p:nvSpPr>
        <p:spPr>
          <a:xfrm>
            <a:off x="9992038" y="6602223"/>
            <a:ext cx="2190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전처리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31B4C5E-F21D-75B7-3E98-988F0030E07D}"/>
              </a:ext>
            </a:extLst>
          </p:cNvPr>
          <p:cNvCxnSpPr>
            <a:cxnSpLocks/>
          </p:cNvCxnSpPr>
          <p:nvPr/>
        </p:nvCxnSpPr>
        <p:spPr>
          <a:xfrm>
            <a:off x="854928" y="1478741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8C0514-CAF7-0391-02F4-83FE00657CAA}"/>
              </a:ext>
            </a:extLst>
          </p:cNvPr>
          <p:cNvSpPr txBox="1"/>
          <p:nvPr/>
        </p:nvSpPr>
        <p:spPr>
          <a:xfrm>
            <a:off x="6832336" y="1083894"/>
            <a:ext cx="397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컬럼 제거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53C65-D81B-BCB9-0A63-EDF0E24BF3E9}"/>
              </a:ext>
            </a:extLst>
          </p:cNvPr>
          <p:cNvSpPr txBox="1"/>
          <p:nvPr/>
        </p:nvSpPr>
        <p:spPr>
          <a:xfrm>
            <a:off x="6832336" y="2138236"/>
            <a:ext cx="50571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Navie_Bayes_Classifier</a:t>
            </a:r>
            <a:endParaRPr lang="en-US" altLang="ko-KR" sz="2000" b="1" dirty="0"/>
          </a:p>
          <a:p>
            <a:r>
              <a:rPr lang="ko-KR" altLang="en-US" sz="2000" dirty="0"/>
              <a:t>↳</a:t>
            </a:r>
            <a:r>
              <a:rPr lang="en-US" altLang="ko-KR" sz="2000" dirty="0"/>
              <a:t> </a:t>
            </a:r>
            <a:r>
              <a:rPr lang="ko-KR" altLang="en-US" sz="2000" dirty="0"/>
              <a:t>분석에 활용하지 않아 제거함</a:t>
            </a:r>
            <a:r>
              <a:rPr lang="en-US" altLang="ko-KR" sz="20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176F01-D440-D44C-0FBF-428C2C42D068}"/>
              </a:ext>
            </a:extLst>
          </p:cNvPr>
          <p:cNvSpPr txBox="1"/>
          <p:nvPr/>
        </p:nvSpPr>
        <p:spPr>
          <a:xfrm>
            <a:off x="1098286" y="1083894"/>
            <a:ext cx="397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숫자형 변수로 변환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B8E4EE-B143-009E-C03B-D1983D7E9EAE}"/>
              </a:ext>
            </a:extLst>
          </p:cNvPr>
          <p:cNvSpPr txBox="1"/>
          <p:nvPr/>
        </p:nvSpPr>
        <p:spPr>
          <a:xfrm>
            <a:off x="1098285" y="1766761"/>
            <a:ext cx="52473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Attrition_Flag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dirty="0"/>
              <a:t>↳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유지자를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0,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이탈자를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로 변환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Gender</a:t>
            </a:r>
          </a:p>
          <a:p>
            <a:r>
              <a:rPr lang="ko-KR" altLang="en-US" dirty="0"/>
              <a:t>↳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M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1, F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으로 변환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Education_Level</a:t>
            </a:r>
            <a:endParaRPr lang="en-US" altLang="ko-KR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dirty="0"/>
              <a:t>↳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Unknown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부터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Doctorate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까지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에서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6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으로 변환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Marital_Status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</a:br>
            <a:r>
              <a:rPr lang="ko-KR" altLang="en-US" dirty="0"/>
              <a:t>↳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 Unknown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으로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, Single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을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1, Married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를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2,</a:t>
            </a:r>
          </a:p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Divorced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를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으로 변환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en-US" altLang="ko-KR" b="1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Income_Category</a:t>
            </a:r>
            <a:b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</a:br>
            <a:r>
              <a:rPr lang="ko-KR" altLang="en-US" dirty="0"/>
              <a:t>↳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 Unknown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부터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120k~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까지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에서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5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로 변환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4647BA-43B8-C431-C889-DD6C29BC917B}"/>
              </a:ext>
            </a:extLst>
          </p:cNvPr>
          <p:cNvCxnSpPr>
            <a:cxnSpLocks/>
          </p:cNvCxnSpPr>
          <p:nvPr/>
        </p:nvCxnSpPr>
        <p:spPr>
          <a:xfrm>
            <a:off x="6588978" y="1478741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880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9534" y="2505670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127883" y="3422159"/>
            <a:ext cx="5936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가설 설정 및 분석</a:t>
            </a:r>
          </a:p>
        </p:txBody>
      </p:sp>
    </p:spTree>
    <p:extLst>
      <p:ext uri="{BB962C8B-B14F-4D97-AF65-F5344CB8AC3E}">
        <p14:creationId xmlns:p14="http://schemas.microsoft.com/office/powerpoint/2010/main" val="1950673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8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35934" y="3422159"/>
            <a:ext cx="3320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가설 설정</a:t>
            </a:r>
          </a:p>
        </p:txBody>
      </p:sp>
    </p:spTree>
    <p:extLst>
      <p:ext uri="{BB962C8B-B14F-4D97-AF65-F5344CB8AC3E}">
        <p14:creationId xmlns:p14="http://schemas.microsoft.com/office/powerpoint/2010/main" val="349567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1896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 설정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54836-DC28-5A79-3C1B-BF0A3DBE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8" y="974922"/>
            <a:ext cx="6203252" cy="535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FE32B0-7C55-C9AA-EB18-E18288725BF7}"/>
              </a:ext>
            </a:extLst>
          </p:cNvPr>
          <p:cNvSpPr/>
          <p:nvPr/>
        </p:nvSpPr>
        <p:spPr>
          <a:xfrm>
            <a:off x="1733006" y="1463040"/>
            <a:ext cx="298994" cy="4174305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11DC26-654F-AD7D-BA3F-FC65BDF93438}"/>
              </a:ext>
            </a:extLst>
          </p:cNvPr>
          <p:cNvSpPr/>
          <p:nvPr/>
        </p:nvSpPr>
        <p:spPr>
          <a:xfrm>
            <a:off x="2164081" y="1889760"/>
            <a:ext cx="298994" cy="374758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78DDD-28A8-0B4B-570C-D8CB483C5114}"/>
              </a:ext>
            </a:extLst>
          </p:cNvPr>
          <p:cNvSpPr txBox="1"/>
          <p:nvPr/>
        </p:nvSpPr>
        <p:spPr>
          <a:xfrm>
            <a:off x="7042150" y="1267241"/>
            <a:ext cx="47783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히트맵을</a:t>
            </a:r>
            <a:r>
              <a:rPr lang="ko-KR" altLang="en-US" dirty="0"/>
              <a:t> 기준으로 상관관계 높은 칼럼 활용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-226797" rtl="0"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latin typeface="Pretendard" panose="02000503000000020004" pitchFamily="50" charset="-127"/>
                <a:ea typeface="Pretendard" panose="02000503000000020004" pitchFamily="50" charset="-127"/>
              </a:rPr>
              <a:t>①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고객 사용 내역</a:t>
            </a:r>
            <a:endParaRPr lang="ko-KR" altLang="en-US" b="0" dirty="0">
              <a:effectLst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상품을 자주 구매하는 사람은 카드를 유지할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부채를 많이 보유한 사람은 이탈할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보유한 상품 수가 적을수록 이탈할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  <a:p>
            <a:pPr indent="-226797"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b="1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② 인구통계변수</a:t>
            </a:r>
            <a:endParaRPr lang="ko-KR" altLang="en-US" b="0" dirty="0">
              <a:effectLst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나이 대비 유지 개월 수가 높을수록 카드를 유지할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나이가 많다면 한도 대비 사용 금액이 적을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나이가 적으면 적을수록 이탈할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부양가족 수가 많으면 카드를 유지할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11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8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925633" y="3422159"/>
            <a:ext cx="8340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고객 사용 내역 기반 분석</a:t>
            </a:r>
          </a:p>
        </p:txBody>
      </p:sp>
    </p:spTree>
    <p:extLst>
      <p:ext uri="{BB962C8B-B14F-4D97-AF65-F5344CB8AC3E}">
        <p14:creationId xmlns:p14="http://schemas.microsoft.com/office/powerpoint/2010/main" val="238214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0398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Total_Trans_Ct</a:t>
            </a:r>
            <a:r>
              <a:rPr kumimoji="0" lang="en-US" altLang="ko-KR" sz="40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/Amt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12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개월 간 거래 건수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금액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F71935-73CA-FC1A-EAAB-61D8F8438F30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거래 건수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571B41-C67D-0766-588C-561AE8C096C4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2BB7B2-FC72-1D7C-610A-51A784ACBB62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81251-5CBD-5686-8AFE-64B1C5D90419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거래 금액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91B306-8CEE-997B-88D1-72E74661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31" y="1583404"/>
            <a:ext cx="5339493" cy="39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91656D-E30E-5162-41D5-EAE93F5BA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68" y="1478231"/>
            <a:ext cx="5339493" cy="390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EEFD0E-5CB5-DD07-EA54-7FB5DE405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02" y="1734077"/>
            <a:ext cx="5575101" cy="36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8102141-75AC-B927-159A-D35CB323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98" y="1714547"/>
            <a:ext cx="5510462" cy="36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10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0398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Total_Trans_Ct</a:t>
            </a:r>
            <a:r>
              <a:rPr kumimoji="0" lang="en-US" altLang="ko-KR" sz="40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/Amt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최근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12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개월 간 거래 건수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금액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301A1C0-9188-E4AF-6060-5C749437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3" y="1373942"/>
            <a:ext cx="7797622" cy="49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C33A80-274A-5A0F-2D42-65F064509D4C}"/>
              </a:ext>
            </a:extLst>
          </p:cNvPr>
          <p:cNvSpPr txBox="1"/>
          <p:nvPr/>
        </p:nvSpPr>
        <p:spPr>
          <a:xfrm>
            <a:off x="8454452" y="1779392"/>
            <a:ext cx="329674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고객 구분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초록색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이탈위험고객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거래 건수 少 거래 금액 少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보라색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안정고객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거래 건수 少 거래 금액 多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노란색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안정고객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거래 건수 多 거래 금액 少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파란색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충성고객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</a:b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거래 건수 多 거래 금액 多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E3E3A9-565F-A2F8-9BD9-A6360D118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2" y="1373941"/>
            <a:ext cx="7997073" cy="509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206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54938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Total_Ct</a:t>
            </a:r>
            <a:r>
              <a:rPr kumimoji="0" lang="en-US" altLang="ko-KR" sz="40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/Amt_Chng_Q4_Q1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(4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분기 거래 건수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거래량 대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분기 비율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4098" name="Picture 2" descr="JPMorgan Chase Logo, symbol, meaning, history, PNG, brand">
            <a:extLst>
              <a:ext uri="{FF2B5EF4-FFF2-40B4-BE49-F238E27FC236}">
                <a16:creationId xmlns:a16="http://schemas.microsoft.com/office/drawing/2014/main" id="{AFB87A89-39F1-0AA0-0DFE-07350E17B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917" y="1351103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ank of America Logo, symbol, meaning, history, PNG, brand">
            <a:extLst>
              <a:ext uri="{FF2B5EF4-FFF2-40B4-BE49-F238E27FC236}">
                <a16:creationId xmlns:a16="http://schemas.microsoft.com/office/drawing/2014/main" id="{DF1ACE9B-1BEA-B385-D679-0B75FFC63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083" y="1351103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Wells Fargo Logo, symbol, meaning, history, PNG, brand">
            <a:extLst>
              <a:ext uri="{FF2B5EF4-FFF2-40B4-BE49-F238E27FC236}">
                <a16:creationId xmlns:a16="http://schemas.microsoft.com/office/drawing/2014/main" id="{540F303C-CA6D-BE8F-BA76-B884BF58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83" y="1360436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itibank Logo and symbol, meaning, history, PNG, brand">
            <a:extLst>
              <a:ext uri="{FF2B5EF4-FFF2-40B4-BE49-F238E27FC236}">
                <a16:creationId xmlns:a16="http://schemas.microsoft.com/office/drawing/2014/main" id="{FD0EEF73-A3BA-77D8-734C-467CC962D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083" y="1350681"/>
            <a:ext cx="2880000" cy="16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NC Logo, symbol, meaning, history, PNG, brand">
            <a:extLst>
              <a:ext uri="{FF2B5EF4-FFF2-40B4-BE49-F238E27FC236}">
                <a16:creationId xmlns:a16="http://schemas.microsoft.com/office/drawing/2014/main" id="{484AACE2-ADAA-F813-379D-58A57EF1B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35" y="3244576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Truist Logo, symbol, meaning, history, PNG, brand">
            <a:extLst>
              <a:ext uri="{FF2B5EF4-FFF2-40B4-BE49-F238E27FC236}">
                <a16:creationId xmlns:a16="http://schemas.microsoft.com/office/drawing/2014/main" id="{A5639BB1-6874-D32C-6E2D-76389CC57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083" y="3357980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Goldman-Sachs-Logo – HackerX">
            <a:extLst>
              <a:ext uri="{FF2B5EF4-FFF2-40B4-BE49-F238E27FC236}">
                <a16:creationId xmlns:a16="http://schemas.microsoft.com/office/drawing/2014/main" id="{53A913E2-570F-15DC-098F-377CD75FB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36" y="3063331"/>
            <a:ext cx="2880000" cy="19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apital One Logo, symbol, meaning, history, PNG, brand">
            <a:extLst>
              <a:ext uri="{FF2B5EF4-FFF2-40B4-BE49-F238E27FC236}">
                <a16:creationId xmlns:a16="http://schemas.microsoft.com/office/drawing/2014/main" id="{5BC21C72-439E-1F0D-3A6C-0EB22D4E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68" y="5128716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TD Bank Logo, symbol, meaning, history, PNG, brand">
            <a:extLst>
              <a:ext uri="{FF2B5EF4-FFF2-40B4-BE49-F238E27FC236}">
                <a16:creationId xmlns:a16="http://schemas.microsoft.com/office/drawing/2014/main" id="{91D79ECE-54BF-72E0-3DA7-02DF8A38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534" y="5110050"/>
            <a:ext cx="28800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82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549381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Total_Ct</a:t>
            </a:r>
            <a:r>
              <a:rPr kumimoji="0" lang="en-US" altLang="ko-KR" sz="40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/Amt_Chng_Q4_Q1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(4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분기 거래 건수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/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거래량 대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1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분기 비율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4F3A6-8474-E408-7CD7-BA5D010E2020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거래 건수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982DE-0DB6-BC3D-9BB6-F4C80B768BFD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거래 금액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AF4179-2519-5958-DC38-49767DFB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5" y="1427047"/>
            <a:ext cx="5088672" cy="381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1D842D7-7A58-D12D-7133-669035845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43" y="1381379"/>
            <a:ext cx="5149564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3CD0D77-953B-22C9-DFA1-D45E3A74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85" y="1614448"/>
            <a:ext cx="5523394" cy="35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117AE9F-566D-2750-8C9B-D34562B65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021" y="1614448"/>
            <a:ext cx="5523394" cy="351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1335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40094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Total_Revolving_Bal</a:t>
            </a:r>
            <a:endParaRPr kumimoji="0" lang="en-US" altLang="ko-KR" sz="40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총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리볼빙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잔액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83AF0D7-459B-B495-A7D4-A7188CB5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8" y="1186502"/>
            <a:ext cx="6818374" cy="509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6933AD-8547-EED9-4963-375862D182B3}"/>
              </a:ext>
            </a:extLst>
          </p:cNvPr>
          <p:cNvSpPr txBox="1"/>
          <p:nvPr/>
        </p:nvSpPr>
        <p:spPr>
          <a:xfrm>
            <a:off x="6864019" y="2305129"/>
            <a:ext cx="48510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리볼빙이란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카드 대금의 일부만을 지불한 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나머지를 대출로 전환하여 다음 달로 이월하는 결제 서비스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신용 카드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신용 한도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주택 담보 신용 한도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(HELOC)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등이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9926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Contents</a:t>
            </a:r>
            <a:endParaRPr lang="ko-KR" altLang="en-US" sz="2000" b="1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21468-E0EB-C851-620C-B26C7964B630}"/>
              </a:ext>
            </a:extLst>
          </p:cNvPr>
          <p:cNvSpPr txBox="1"/>
          <p:nvPr/>
        </p:nvSpPr>
        <p:spPr>
          <a:xfrm>
            <a:off x="9992038" y="6602223"/>
            <a:ext cx="2190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3D05D-D449-C2E5-3759-35CDD8D177D2}"/>
              </a:ext>
            </a:extLst>
          </p:cNvPr>
          <p:cNvSpPr/>
          <p:nvPr/>
        </p:nvSpPr>
        <p:spPr>
          <a:xfrm>
            <a:off x="892098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 </a:t>
            </a:r>
            <a:r>
              <a:rPr lang="ko-KR" altLang="en-US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00577-FA64-CFBF-7523-85522BBF6679}"/>
              </a:ext>
            </a:extLst>
          </p:cNvPr>
          <p:cNvSpPr/>
          <p:nvPr/>
        </p:nvSpPr>
        <p:spPr>
          <a:xfrm>
            <a:off x="892098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선정 배경 및 목표</a:t>
            </a:r>
            <a:endParaRPr lang="en-US" altLang="ko-KR" sz="16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설명</a:t>
            </a:r>
            <a:endParaRPr lang="en-US" altLang="ko-KR" sz="16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</a:t>
            </a:r>
            <a:r>
              <a:rPr lang="ko-KR" altLang="en-US" sz="1600" dirty="0" err="1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전처리</a:t>
            </a:r>
            <a:endParaRPr lang="ko-KR" altLang="en-US" sz="16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78B9-7AA3-C58F-4273-946416033FCD}"/>
              </a:ext>
            </a:extLst>
          </p:cNvPr>
          <p:cNvSpPr/>
          <p:nvPr/>
        </p:nvSpPr>
        <p:spPr>
          <a:xfrm>
            <a:off x="7371276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 </a:t>
            </a:r>
            <a:r>
              <a:rPr lang="ko-KR" altLang="en-US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A03279-93A6-A5FF-2959-8AE770CD5C68}"/>
              </a:ext>
            </a:extLst>
          </p:cNvPr>
          <p:cNvSpPr/>
          <p:nvPr/>
        </p:nvSpPr>
        <p:spPr>
          <a:xfrm>
            <a:off x="7371276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결론 및 기대효과</a:t>
            </a:r>
            <a:endParaRPr lang="en-US" altLang="ko-KR" sz="16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참여자 정보 및 기여</a:t>
            </a:r>
            <a:endParaRPr lang="en-US" altLang="ko-KR" sz="16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참고문헌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4444A4-04BD-A98E-5DFF-BEDA35DD55C7}"/>
              </a:ext>
            </a:extLst>
          </p:cNvPr>
          <p:cNvSpPr/>
          <p:nvPr/>
        </p:nvSpPr>
        <p:spPr>
          <a:xfrm>
            <a:off x="4131687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 </a:t>
            </a:r>
            <a:r>
              <a:rPr lang="ko-KR" altLang="en-US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A407AC-CB81-FD4A-E8FB-31B4F3423721}"/>
              </a:ext>
            </a:extLst>
          </p:cNvPr>
          <p:cNvSpPr/>
          <p:nvPr/>
        </p:nvSpPr>
        <p:spPr>
          <a:xfrm>
            <a:off x="4131687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 설정</a:t>
            </a:r>
            <a:endParaRPr lang="en-US" altLang="ko-KR" sz="16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고객 사용 내역 기반 분석</a:t>
            </a:r>
            <a:endParaRPr lang="en-US" altLang="ko-KR" sz="16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인구 통계 변수 기반 분석</a:t>
            </a:r>
            <a:endParaRPr lang="en-US" altLang="ko-KR" sz="16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 기반 컬럼 제작과 분석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40094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Total_Revolving_Bal</a:t>
            </a:r>
            <a:endParaRPr kumimoji="0" lang="en-US" altLang="ko-KR" sz="40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총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리볼빙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잔액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E5C9B-B7EE-443A-47C1-E9FDFB332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8" y="1412537"/>
            <a:ext cx="5486400" cy="408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B6BB92F-5EDE-00A9-784D-A59B2C218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93" y="1527067"/>
            <a:ext cx="5113807" cy="380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06D125-BD6E-C849-7A68-828CDB3337C5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500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달러 미만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12CD1B-4B23-258A-5025-8D11C10D6524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500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달러 이상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5AA9DC-ECCA-3727-FC47-8BC5A245AECC}"/>
              </a:ext>
            </a:extLst>
          </p:cNvPr>
          <p:cNvSpPr/>
          <p:nvPr/>
        </p:nvSpPr>
        <p:spPr>
          <a:xfrm>
            <a:off x="6928337" y="3727938"/>
            <a:ext cx="316523" cy="1354016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D26167-4E37-2D8F-D14E-F054A0F20792}"/>
              </a:ext>
            </a:extLst>
          </p:cNvPr>
          <p:cNvSpPr/>
          <p:nvPr/>
        </p:nvSpPr>
        <p:spPr>
          <a:xfrm>
            <a:off x="11054861" y="1822938"/>
            <a:ext cx="316523" cy="2977662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33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40094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Total_Revolving_Bal</a:t>
            </a:r>
            <a:endParaRPr kumimoji="0" lang="en-US" altLang="ko-KR" sz="40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총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리볼빙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잔액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A891F7-7528-B1E4-224A-8CC2BA2F2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0" y="1561002"/>
            <a:ext cx="7408068" cy="441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087CDF-A267-E0DF-495D-3B273599C2C2}"/>
              </a:ext>
            </a:extLst>
          </p:cNvPr>
          <p:cNvSpPr/>
          <p:nvPr/>
        </p:nvSpPr>
        <p:spPr>
          <a:xfrm>
            <a:off x="5061397" y="1738648"/>
            <a:ext cx="1300105" cy="331015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686AE-C194-6DCB-126D-E4621535552E}"/>
              </a:ext>
            </a:extLst>
          </p:cNvPr>
          <p:cNvSpPr txBox="1"/>
          <p:nvPr/>
        </p:nvSpPr>
        <p:spPr>
          <a:xfrm>
            <a:off x="7317224" y="4340913"/>
            <a:ext cx="45957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초록색 박스 부분이 일반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이탈률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나머지 부분이 높은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이탈률을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 갖는다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/>
                <a:ea typeface="Pretendard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/>
              <a:ea typeface="Pretendard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24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50545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Total_Relationship_Count</a:t>
            </a:r>
            <a:endParaRPr kumimoji="0" lang="en-US" altLang="ko-KR" sz="40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보유한 상품 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F694824-AFCC-B332-033D-6B836F1CB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8" y="1484442"/>
            <a:ext cx="5223054" cy="39115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29DC1B1A-BADE-0693-EE4E-91E49835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372" y="1687845"/>
            <a:ext cx="6298054" cy="350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C85F4E-F670-6D97-96DD-CCB23513E29D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상품 수의 분포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63683-316F-E85D-21A6-2325023C397D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상품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수별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이탈률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39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50545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Total_Relationship_Count</a:t>
            </a:r>
            <a:endParaRPr kumimoji="0" lang="en-US" altLang="ko-KR" sz="40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보유한 상품 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C85F4E-F670-6D97-96DD-CCB23513E29D}"/>
              </a:ext>
            </a:extLst>
          </p:cNvPr>
          <p:cNvSpPr txBox="1"/>
          <p:nvPr/>
        </p:nvSpPr>
        <p:spPr>
          <a:xfrm>
            <a:off x="1881769" y="5635223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상품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수별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거래 건수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A63683-316F-E85D-21A6-2325023C397D}"/>
              </a:ext>
            </a:extLst>
          </p:cNvPr>
          <p:cNvSpPr txBox="1"/>
          <p:nvPr/>
        </p:nvSpPr>
        <p:spPr>
          <a:xfrm>
            <a:off x="7730808" y="5635223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상품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수별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거래 금액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84958C28-F3D9-EA54-E3CF-B5F730928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93" y="1266760"/>
            <a:ext cx="10272713" cy="436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254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41520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Avg_Utilization_Ratio</a:t>
            </a:r>
            <a:endParaRPr kumimoji="0" lang="en-US" altLang="ko-KR" sz="40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평균 부채 잔액 대비 신용 한도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C808304-844E-BAF8-41C5-C826E7982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0" y="1402202"/>
            <a:ext cx="5952478" cy="445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162448-BC60-C7DD-700D-64ED594B12C9}"/>
                  </a:ext>
                </a:extLst>
              </p:cNvPr>
              <p:cNvSpPr txBox="1"/>
              <p:nvPr/>
            </p:nvSpPr>
            <p:spPr>
              <a:xfrm>
                <a:off x="6593983" y="2305129"/>
                <a:ext cx="5121069" cy="2737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Utilization Ratio</a:t>
                </a:r>
                <a:r>
                  <a:rPr kumimoji="0" lang="ko-KR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란</a:t>
                </a:r>
                <a:r>
                  <a: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?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342900" marR="0" lvl="0" indent="-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신용 점수를 계산하는 요소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342900" marR="0" lvl="0" indent="-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할부금의 미결제 금액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/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총 신용 한도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* 100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으로 계산한다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.</a:t>
                </a:r>
              </a:p>
              <a:p>
                <a:pPr marL="342900" marR="0" lvl="0" indent="-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𝑈𝑡𝑖𝑙𝑖𝑧𝑎𝑡𝑖𝑜𝑛𝑅𝑎𝑡𝑖𝑜</m:t>
                    </m:r>
                    <m:r>
                      <a:rPr kumimoji="0" lang="en-US" altLang="ko-KR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=100 ∗</m:t>
                    </m:r>
                    <m:f>
                      <m:fPr>
                        <m:ctrlP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𝑠𝑢𝑚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𝐵𝑎𝑙𝑎𝑛𝑐𝑒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𝑠𝑢𝑚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𝐶𝑟𝑒𝑑𝑖𝑡𝐿𝑖𝑛𝑒</m:t>
                        </m:r>
                        <m:r>
                          <a:rPr kumimoji="0" lang="en-US" altLang="ko-KR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/>
                  <a:ea typeface="Pretendard"/>
                  <a:cs typeface="+mn-cs"/>
                </a:endParaRPr>
              </a:p>
              <a:p>
                <a:pPr marL="342900" marR="0" lvl="0" indent="-34290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30% 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미만으로 유지하는 것이 높은 신용 점수에 효과적이다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Pretendard"/>
                    <a:ea typeface="Pretendard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6162448-BC60-C7DD-700D-64ED594B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983" y="2305129"/>
                <a:ext cx="5121069" cy="2737096"/>
              </a:xfrm>
              <a:prstGeom prst="rect">
                <a:avLst/>
              </a:prstGeom>
              <a:blipFill>
                <a:blip r:embed="rId4"/>
                <a:stretch>
                  <a:fillRect l="-1310" t="-1114" b="-3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28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41520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Avg_Utilization_Ratio</a:t>
            </a:r>
            <a:endParaRPr kumimoji="0" lang="en-US" altLang="ko-KR" sz="40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평균 부채 잔액 대비 신용 한도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644203" y="5493554"/>
            <a:ext cx="30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부채 잔액 대비 신용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한도별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이탈률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EB913-E462-686F-6D5E-1CBDF5FD7B4A}"/>
              </a:ext>
            </a:extLst>
          </p:cNvPr>
          <p:cNvSpPr txBox="1"/>
          <p:nvPr/>
        </p:nvSpPr>
        <p:spPr>
          <a:xfrm>
            <a:off x="7469746" y="5493554"/>
            <a:ext cx="3078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부채 잔액 대비 신용 한도의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고객 군집 비율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3454794D-80F6-D198-EC9B-9C93132F8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8" y="1788977"/>
            <a:ext cx="5814612" cy="356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3C5D2F26-DE92-2A8F-6D4A-46900E746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560" y="1788977"/>
            <a:ext cx="573405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090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9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875942" y="3422159"/>
            <a:ext cx="84401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인구 통계  변수 기반 분석</a:t>
            </a:r>
          </a:p>
        </p:txBody>
      </p:sp>
    </p:spTree>
    <p:extLst>
      <p:ext uri="{BB962C8B-B14F-4D97-AF65-F5344CB8AC3E}">
        <p14:creationId xmlns:p14="http://schemas.microsoft.com/office/powerpoint/2010/main" val="95448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30946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Customer_Age</a:t>
            </a:r>
            <a:endParaRPr kumimoji="0" lang="en-US" altLang="ko-KR" sz="40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고객나이</a:t>
            </a:r>
            <a:r>
              <a:rPr lang="en-US" altLang="ko-KR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644203" y="5493554"/>
            <a:ext cx="307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고객 나이의 분포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EB913-E462-686F-6D5E-1CBDF5FD7B4A}"/>
              </a:ext>
            </a:extLst>
          </p:cNvPr>
          <p:cNvSpPr txBox="1"/>
          <p:nvPr/>
        </p:nvSpPr>
        <p:spPr>
          <a:xfrm>
            <a:off x="7110735" y="5476645"/>
            <a:ext cx="3078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고객 나이대별 </a:t>
            </a:r>
            <a:r>
              <a:rPr lang="ko-KR" altLang="en-US" sz="2000" b="1" dirty="0" err="1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이탈률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02F86A-D8ED-974C-AB34-4C09ED92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57399"/>
            <a:ext cx="5813374" cy="339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68FE5DB-E505-A66C-86D6-2DDB425A2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09" y="1913019"/>
            <a:ext cx="4653854" cy="339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A50820-9480-6804-282D-CF40AF15A997}"/>
              </a:ext>
            </a:extLst>
          </p:cNvPr>
          <p:cNvSpPr txBox="1"/>
          <p:nvPr/>
        </p:nvSpPr>
        <p:spPr>
          <a:xfrm>
            <a:off x="6242674" y="707450"/>
            <a:ext cx="4185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26797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000000"/>
                </a:solidFill>
                <a:ea typeface="Pretendard" panose="02000503000000020004" pitchFamily="50" charset="-127"/>
              </a:rPr>
              <a:t>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인구통계 변수 가설</a:t>
            </a:r>
            <a:endParaRPr lang="ko-KR" altLang="en-US" b="0" dirty="0">
              <a:effectLst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나이가 적으면 적을수록 이탈할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1491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33265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Month</a:t>
            </a: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_</a:t>
            </a: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on_book</a:t>
            </a:r>
            <a:endParaRPr kumimoji="0" lang="en-US" altLang="ko-KR" sz="40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은행 서비스 유지 개월 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644202" y="5635121"/>
            <a:ext cx="32101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은행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서비</a:t>
            </a:r>
            <a:r>
              <a:rPr lang="ko-KR" altLang="en-US" sz="2000" b="1" dirty="0" err="1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스</a:t>
            </a: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유지 개월 수 분포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EB913-E462-686F-6D5E-1CBDF5FD7B4A}"/>
              </a:ext>
            </a:extLst>
          </p:cNvPr>
          <p:cNvSpPr txBox="1"/>
          <p:nvPr/>
        </p:nvSpPr>
        <p:spPr>
          <a:xfrm>
            <a:off x="7469747" y="5635121"/>
            <a:ext cx="3078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유지 개월 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36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개월인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사람의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나이대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 분포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C36CAC-4B2F-0AA9-1A89-6CF16AE2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04" y="1834179"/>
            <a:ext cx="4773723" cy="350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763BEE-289F-2DED-0490-8FA31BF2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179" y="1992963"/>
            <a:ext cx="5800417" cy="318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7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33265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Month_on</a:t>
            </a: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_</a:t>
            </a:r>
            <a:r>
              <a:rPr kumimoji="0" lang="en-US" altLang="ko-KR" sz="40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book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은행 서비스 유지 개월 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644203" y="5493554"/>
            <a:ext cx="307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나이 대비 유지 개월 수 분포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EB913-E462-686F-6D5E-1CBDF5FD7B4A}"/>
              </a:ext>
            </a:extLst>
          </p:cNvPr>
          <p:cNvSpPr txBox="1"/>
          <p:nvPr/>
        </p:nvSpPr>
        <p:spPr>
          <a:xfrm>
            <a:off x="7300239" y="5493554"/>
            <a:ext cx="3247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나이 대비 </a:t>
            </a:r>
            <a:endParaRPr lang="en-US" altLang="ko-KR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유지 개월 </a:t>
            </a:r>
            <a:r>
              <a:rPr lang="ko-KR" altLang="en-US" sz="2000" b="1" dirty="0" err="1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수별</a:t>
            </a: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2000" b="1" dirty="0" err="1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이탈률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C2025D4-F3B8-CBFB-6782-1B162E62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4" y="1556948"/>
            <a:ext cx="5309350" cy="39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2A2C67A6-3F88-5E03-095D-5F22C0FAF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7" y="1784225"/>
            <a:ext cx="6222993" cy="348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17BD6A-71CD-A263-FF62-28A1593A35E8}"/>
              </a:ext>
            </a:extLst>
          </p:cNvPr>
          <p:cNvSpPr txBox="1"/>
          <p:nvPr/>
        </p:nvSpPr>
        <p:spPr>
          <a:xfrm>
            <a:off x="6077552" y="633618"/>
            <a:ext cx="5807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26797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인구통계 변수 가설</a:t>
            </a:r>
            <a:endParaRPr lang="ko-KR" altLang="en-US" b="0" dirty="0">
              <a:effectLst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나이 대비 유지 개월 수가 높을수록 카드를 유지할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16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78119" y="2505670"/>
            <a:ext cx="1835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907213" y="3422159"/>
            <a:ext cx="23775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7047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Total_Trans_Amt</a:t>
            </a: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/ (</a:t>
            </a:r>
            <a:r>
              <a:rPr lang="en-US" altLang="ko-KR" sz="4000" spc="-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Credit_Limit</a:t>
            </a: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*12)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나이대별 한도 대비 사용 금액</a:t>
            </a:r>
            <a:r>
              <a:rPr lang="en-US" altLang="ko-KR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644203" y="5493554"/>
            <a:ext cx="354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나이대별 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12</a:t>
            </a: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개월 총 거래 금액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EB913-E462-686F-6D5E-1CBDF5FD7B4A}"/>
              </a:ext>
            </a:extLst>
          </p:cNvPr>
          <p:cNvSpPr txBox="1"/>
          <p:nvPr/>
        </p:nvSpPr>
        <p:spPr>
          <a:xfrm>
            <a:off x="7469744" y="5493554"/>
            <a:ext cx="3078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나이대별 </a:t>
            </a: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평균 신용 한도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3D2341-228E-173C-FE5F-9EC17FA1D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77" y="1900237"/>
            <a:ext cx="5734050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1AAF7D4-81DD-999E-3887-19A188D69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402" y="1900237"/>
            <a:ext cx="5614737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369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2245658" y="6073631"/>
            <a:ext cx="3165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나이대별 한도대비 사용 금액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56BBF3-2A46-3DDC-485C-9BC2C8A65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37" y="2001598"/>
            <a:ext cx="6706729" cy="39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BCF0E9-EB09-9550-5059-FBC7EFBE47DB}"/>
              </a:ext>
            </a:extLst>
          </p:cNvPr>
          <p:cNvSpPr txBox="1"/>
          <p:nvPr/>
        </p:nvSpPr>
        <p:spPr>
          <a:xfrm>
            <a:off x="6558939" y="1122428"/>
            <a:ext cx="5153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226797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인구통계변수 가설</a:t>
            </a:r>
            <a:endParaRPr lang="en-US" altLang="ko-KR" b="0" i="0" u="none" strike="noStrike" dirty="0">
              <a:solidFill>
                <a:srgbClr val="000000"/>
              </a:solidFill>
              <a:effectLst/>
              <a:ea typeface="Pretendard" panose="02000503000000020004" pitchFamily="50" charset="-127"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나이가 많다면 한도 대비 사용 금액이 적을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B6DD20-E00E-0726-68AA-0594BE00DEFD}"/>
              </a:ext>
            </a:extLst>
          </p:cNvPr>
          <p:cNvSpPr txBox="1"/>
          <p:nvPr/>
        </p:nvSpPr>
        <p:spPr>
          <a:xfrm>
            <a:off x="854928" y="109284"/>
            <a:ext cx="70471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Total_Trans_Amt</a:t>
            </a: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/ (</a:t>
            </a:r>
            <a:r>
              <a:rPr lang="en-US" altLang="ko-KR" sz="4000" spc="-3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Credit_Limit</a:t>
            </a: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*12)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(</a:t>
            </a:r>
            <a:r>
              <a:rPr lang="ko-KR" altLang="en-US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나이대별 한도 대비 사용 금액</a:t>
            </a:r>
            <a:r>
              <a:rPr lang="en-US" altLang="ko-KR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90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38282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Dependent count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lang="ko-KR" altLang="en-US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부양가족 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644203" y="5493554"/>
            <a:ext cx="30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부양가족 수에 따른 인원 및 </a:t>
            </a:r>
            <a:r>
              <a:rPr lang="ko-KR" altLang="en-US" sz="2000" b="1" dirty="0" err="1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이탈률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EB913-E462-686F-6D5E-1CBDF5FD7B4A}"/>
              </a:ext>
            </a:extLst>
          </p:cNvPr>
          <p:cNvSpPr txBox="1"/>
          <p:nvPr/>
        </p:nvSpPr>
        <p:spPr>
          <a:xfrm>
            <a:off x="7469746" y="5493554"/>
            <a:ext cx="30780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부양가족 수에 따른 평균 소득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BE9435-1411-0DDB-2B1F-C2B7AE4F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04" y="1957387"/>
            <a:ext cx="5734050" cy="298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EF83950-7FAA-C11D-7BEA-3EF6D27D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484" y="1912142"/>
            <a:ext cx="5595312" cy="303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02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38282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Dependent count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lang="ko-KR" altLang="en-US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부양가족 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985428" y="5426319"/>
            <a:ext cx="30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부양가족 수에 따른 평균</a:t>
            </a:r>
            <a:endParaRPr lang="en-US" altLang="ko-KR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거래금액 및 거래 횟수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30B5824-A1CA-248D-53B0-CA99B1233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3" y="1898793"/>
            <a:ext cx="6286302" cy="340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21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38282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Dependent count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lang="ko-KR" altLang="en-US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부양가족 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476594" y="4897564"/>
            <a:ext cx="30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그룹 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 / </a:t>
            </a: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그룹 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3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12</a:t>
            </a: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개월간 총 거래 금액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CFEB913-E462-686F-6D5E-1CBDF5FD7B4A}"/>
              </a:ext>
            </a:extLst>
          </p:cNvPr>
          <p:cNvSpPr txBox="1"/>
          <p:nvPr/>
        </p:nvSpPr>
        <p:spPr>
          <a:xfrm>
            <a:off x="7302138" y="4897564"/>
            <a:ext cx="3220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그룹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2 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/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그룹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3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거래 금액 상위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/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하위 분포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0810AFC-51A5-C918-4BFC-BDB44FC43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530" y="1252550"/>
            <a:ext cx="6047861" cy="328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C1354E-1A54-9F1B-0C1C-B3E776A3D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09" y="1252550"/>
            <a:ext cx="5696022" cy="34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0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70932" y="280653"/>
            <a:ext cx="38282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Dependent count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lang="ko-KR" altLang="en-US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부양가족 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2278708" y="5869460"/>
            <a:ext cx="30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그룹 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 / </a:t>
            </a: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그룹 </a:t>
            </a: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3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12</a:t>
            </a: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개월간 거래 횟수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017D18C5-D7DA-D2C5-0BB6-63619C73DB46}"/>
              </a:ext>
            </a:extLst>
          </p:cNvPr>
          <p:cNvSpPr txBox="1"/>
          <p:nvPr/>
        </p:nvSpPr>
        <p:spPr>
          <a:xfrm>
            <a:off x="6672546" y="819262"/>
            <a:ext cx="4640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6797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인구통계변수 가설</a:t>
            </a:r>
            <a:endParaRPr lang="ko-KR" altLang="en-US" b="0" dirty="0">
              <a:effectLst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부양가족 수가 많으면 카드를 유지할 것이다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ea typeface="Pretendard" panose="02000503000000020004" pitchFamily="50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D1D8A2-0A1B-9159-F6D8-0C65C1D9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38" y="2048295"/>
            <a:ext cx="6220992" cy="357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49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17139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Gender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lang="ko-KR" altLang="en-US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성별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764135" y="5956915"/>
            <a:ext cx="307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성별에 따른 소득 수준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A1BD51-E963-F080-09BC-1FD74F304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5" y="2059939"/>
            <a:ext cx="5561084" cy="330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C92B23-4D29-B43D-D27F-E9EEC0CB36C7}"/>
              </a:ext>
            </a:extLst>
          </p:cNvPr>
          <p:cNvSpPr txBox="1"/>
          <p:nvPr/>
        </p:nvSpPr>
        <p:spPr>
          <a:xfrm>
            <a:off x="7568809" y="5672992"/>
            <a:ext cx="30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성별에 따른</a:t>
            </a:r>
            <a:endParaRPr lang="en-US" altLang="ko-KR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총 거래 금액 및 이탈 여부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BC0F6B-B4F4-0EDC-B47E-8A5E51559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21" y="2059939"/>
            <a:ext cx="5226564" cy="37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94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Part 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E0B04-39FA-F176-E0F5-5AE26D4F4044}"/>
              </a:ext>
            </a:extLst>
          </p:cNvPr>
          <p:cNvSpPr txBox="1"/>
          <p:nvPr/>
        </p:nvSpPr>
        <p:spPr>
          <a:xfrm>
            <a:off x="854928" y="109284"/>
            <a:ext cx="17139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Gender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(</a:t>
            </a:r>
            <a:r>
              <a:rPr lang="ko-KR" altLang="en-US" sz="24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성별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+mn-cs"/>
              </a:rPr>
              <a:t>)</a:t>
            </a:r>
            <a:endParaRPr kumimoji="0" lang="ko-KR" altLang="en-US" sz="24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B6E4A-EB54-C954-5E40-F61AD51EE95C}"/>
              </a:ext>
            </a:extLst>
          </p:cNvPr>
          <p:cNvSpPr txBox="1"/>
          <p:nvPr/>
        </p:nvSpPr>
        <p:spPr>
          <a:xfrm>
            <a:off x="1967387" y="5410355"/>
            <a:ext cx="3078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성별에 따른</a:t>
            </a:r>
            <a:endParaRPr lang="en-US" altLang="ko-KR" sz="2000" b="1" dirty="0">
              <a:solidFill>
                <a:prstClr val="black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거래 횟수 및 이탈 여부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24CE4B-7976-250A-D610-8F685F83E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47" y="1909483"/>
            <a:ext cx="6100403" cy="331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593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8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96065" y="3422159"/>
            <a:ext cx="65998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가설 기반 칼럼 제작</a:t>
            </a:r>
          </a:p>
        </p:txBody>
      </p:sp>
    </p:spTree>
    <p:extLst>
      <p:ext uri="{BB962C8B-B14F-4D97-AF65-F5344CB8AC3E}">
        <p14:creationId xmlns:p14="http://schemas.microsoft.com/office/powerpoint/2010/main" val="187404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Spending Habit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Main Card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1544370" y="4182417"/>
            <a:ext cx="341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202882" y="4182416"/>
            <a:ext cx="346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685800" y="2075027"/>
            <a:ext cx="3928961" cy="1290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소비 습관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데이터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en-US" altLang="ko-KR" dirty="0">
              <a:solidFill>
                <a:srgbClr val="000000"/>
              </a:solidFill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얼마나 현명하게 소비하는지 나타냄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낮을수록 좋은 소비습관을 가짐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BADCC-2CF3-FFF0-371C-F40C9340B067}"/>
              </a:ext>
            </a:extLst>
          </p:cNvPr>
          <p:cNvSpPr txBox="1"/>
          <p:nvPr/>
        </p:nvSpPr>
        <p:spPr>
          <a:xfrm>
            <a:off x="6385914" y="2075027"/>
            <a:ext cx="4640694" cy="1290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000000"/>
                </a:solidFill>
              </a:rPr>
              <a:t>메인 카드 </a:t>
            </a:r>
            <a:r>
              <a:rPr lang="ko-KR" altLang="en-US" dirty="0">
                <a:solidFill>
                  <a:srgbClr val="000000"/>
                </a:solidFill>
              </a:rPr>
              <a:t>데이터</a:t>
            </a:r>
            <a:endParaRPr lang="en-US" altLang="ko-KR" dirty="0">
              <a:solidFill>
                <a:srgbClr val="000000"/>
              </a:solidFill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고객이 메인 카드로 사용하고 있는지 나타냄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메인 카드일 확률을 백분율로 나타냄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85B02-23E3-43D2-16A3-BE9094A83F15}"/>
              </a:ext>
            </a:extLst>
          </p:cNvPr>
          <p:cNvSpPr txBox="1"/>
          <p:nvPr/>
        </p:nvSpPr>
        <p:spPr>
          <a:xfrm>
            <a:off x="668623" y="4946701"/>
            <a:ext cx="5474256" cy="1290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금융 </a:t>
            </a:r>
            <a:r>
              <a:rPr lang="ko-KR" altLang="en-US" b="1" i="0" u="none" strike="noStrike" dirty="0" err="1">
                <a:solidFill>
                  <a:srgbClr val="000000"/>
                </a:solidFill>
                <a:effectLst/>
              </a:rPr>
              <a:t>리터러시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데이터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고객이 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금융에 대해 얼마나 이해하고 있는지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나타냄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높을수록 금융에 높은 이해도를 가짐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EFA49-281B-3993-9A77-25EF1B4747CB}"/>
              </a:ext>
            </a:extLst>
          </p:cNvPr>
          <p:cNvSpPr txBox="1"/>
          <p:nvPr/>
        </p:nvSpPr>
        <p:spPr>
          <a:xfrm>
            <a:off x="6367958" y="4946700"/>
            <a:ext cx="5028621" cy="1290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우량 고객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데이터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기업에 고객이 </a:t>
            </a:r>
            <a:r>
              <a:rPr lang="ko-KR" altLang="en-US" b="1" dirty="0">
                <a:solidFill>
                  <a:srgbClr val="000000"/>
                </a:solidFill>
              </a:rPr>
              <a:t>얼마나 가치를 가지는지</a:t>
            </a:r>
            <a:r>
              <a:rPr lang="ko-KR" altLang="en-US" dirty="0">
                <a:solidFill>
                  <a:srgbClr val="000000"/>
                </a:solidFill>
              </a:rPr>
              <a:t>를 나타냄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높을수록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고가치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고객임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59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662755" y="2505670"/>
            <a:ext cx="286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925630" y="3422159"/>
            <a:ext cx="8340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선정 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2964807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685800" y="1867278"/>
            <a:ext cx="4084451" cy="17064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 err="1">
                <a:solidFill>
                  <a:srgbClr val="000000"/>
                </a:solidFill>
                <a:effectLst/>
              </a:rPr>
              <a:t>리볼빙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 잔액이 많다면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-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신용 한도 대비 거래 금액이 많다면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 -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나이가 어리면서 높은 금액을 쓴다면 </a:t>
            </a:r>
            <a:r>
              <a:rPr lang="en-US" altLang="ko-KR" dirty="0">
                <a:solidFill>
                  <a:srgbClr val="000000"/>
                </a:solidFill>
              </a:rPr>
              <a:t>-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분기별 소비 금액이 일정하다면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BADCC-2CF3-FFF0-371C-F40C9340B067}"/>
              </a:ext>
            </a:extLst>
          </p:cNvPr>
          <p:cNvSpPr txBox="1"/>
          <p:nvPr/>
        </p:nvSpPr>
        <p:spPr>
          <a:xfrm>
            <a:off x="6385914" y="2075027"/>
            <a:ext cx="3731791" cy="12909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카드의 등급이 높다면 </a:t>
            </a:r>
            <a:r>
              <a:rPr lang="en-US" altLang="ko-KR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비활성화된 기간이 길다면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–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소득에 비해 결제 금액이 높다면 </a:t>
            </a:r>
            <a:r>
              <a:rPr lang="en-US" altLang="ko-KR" dirty="0">
                <a:solidFill>
                  <a:srgbClr val="000000"/>
                </a:solidFill>
              </a:rPr>
              <a:t>+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85B02-23E3-43D2-16A3-BE9094A83F15}"/>
              </a:ext>
            </a:extLst>
          </p:cNvPr>
          <p:cNvSpPr txBox="1"/>
          <p:nvPr/>
        </p:nvSpPr>
        <p:spPr>
          <a:xfrm>
            <a:off x="668623" y="4682238"/>
            <a:ext cx="4129336" cy="17064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나이가 어리고 보유한 상품이 많다면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최종학력이 높다면 </a:t>
            </a:r>
            <a:r>
              <a:rPr lang="en-US" altLang="ko-KR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</a:rPr>
              <a:t>은행 방문 횟수가 많다면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소득 범위대비 카드의 등급이 높다면 </a:t>
            </a:r>
            <a:r>
              <a:rPr lang="en-US" altLang="ko-KR" dirty="0">
                <a:solidFill>
                  <a:srgbClr val="000000"/>
                </a:solidFill>
              </a:rPr>
              <a:t>+</a:t>
            </a:r>
            <a:endParaRPr lang="en-US" altLang="ko-KR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EFA49-281B-3993-9A77-25EF1B4747CB}"/>
              </a:ext>
            </a:extLst>
          </p:cNvPr>
          <p:cNvSpPr txBox="1"/>
          <p:nvPr/>
        </p:nvSpPr>
        <p:spPr>
          <a:xfrm>
            <a:off x="6385914" y="4682238"/>
            <a:ext cx="3791102" cy="178369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총 거래 금액이 높다면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</a:rPr>
              <a:t>부양가족이 많다면 </a:t>
            </a:r>
            <a:r>
              <a:rPr lang="en-US" altLang="ko-KR" sz="15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000"/>
                </a:solidFill>
              </a:rPr>
              <a:t>각 결제 건당 평균 금액이 높다면 </a:t>
            </a:r>
            <a:r>
              <a:rPr lang="en-US" altLang="ko-KR" sz="15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신용 한도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– 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사용 금액이 낮다면 </a:t>
            </a:r>
            <a:r>
              <a:rPr lang="en-US" altLang="ko-KR" sz="15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500" b="0" i="0" u="none" strike="noStrike" dirty="0" err="1">
                <a:solidFill>
                  <a:srgbClr val="000000"/>
                </a:solidFill>
                <a:effectLst/>
              </a:rPr>
              <a:t>리볼빙</a:t>
            </a:r>
            <a:r>
              <a:rPr lang="ko-KR" altLang="en-US" sz="1500" b="0" i="0" u="none" strike="noStrike" dirty="0">
                <a:solidFill>
                  <a:srgbClr val="000000"/>
                </a:solidFill>
                <a:effectLst/>
              </a:rPr>
              <a:t> 잔액이 적고 거래 횟수가 많다면 </a:t>
            </a:r>
            <a:r>
              <a:rPr lang="en-US" altLang="ko-KR" sz="15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2303ED-0FD7-B474-FB26-A465A1E9A6D5}"/>
              </a:ext>
            </a:extLst>
          </p:cNvPr>
          <p:cNvSpPr txBox="1"/>
          <p:nvPr/>
        </p:nvSpPr>
        <p:spPr>
          <a:xfrm flipH="1">
            <a:off x="2044345" y="1381095"/>
            <a:ext cx="239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Spending Habit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135814-5F00-8158-3BE3-858313B745B2}"/>
              </a:ext>
            </a:extLst>
          </p:cNvPr>
          <p:cNvSpPr txBox="1"/>
          <p:nvPr/>
        </p:nvSpPr>
        <p:spPr>
          <a:xfrm flipH="1">
            <a:off x="7754974" y="1381095"/>
            <a:ext cx="239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Main Card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B269D-ECFF-A795-9124-45B15EBAE5B5}"/>
              </a:ext>
            </a:extLst>
          </p:cNvPr>
          <p:cNvSpPr txBox="1"/>
          <p:nvPr/>
        </p:nvSpPr>
        <p:spPr>
          <a:xfrm flipH="1">
            <a:off x="1544370" y="4182417"/>
            <a:ext cx="341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DEE3FD-621C-3611-ADAC-E51361432E29}"/>
              </a:ext>
            </a:extLst>
          </p:cNvPr>
          <p:cNvSpPr txBox="1"/>
          <p:nvPr/>
        </p:nvSpPr>
        <p:spPr>
          <a:xfrm flipH="1">
            <a:off x="7202882" y="4182416"/>
            <a:ext cx="3460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139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899"/>
            <a:ext cx="5465375" cy="5104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899"/>
            <a:ext cx="5439972" cy="5104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Spending Habit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Main Card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2D32B6-763B-D011-90CC-9CF36CB3E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0" y="2180028"/>
            <a:ext cx="2300140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8FE8D9-0C2E-49BA-D1E6-86DC6AF1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56" y="2180029"/>
            <a:ext cx="2300139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41B616-292A-5082-C51B-8C0BA0768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0" y="4128208"/>
            <a:ext cx="2300140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6B6469A-84EF-FB5D-45AC-2AF0C477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56" y="4128210"/>
            <a:ext cx="2300139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DAA19E0-6C16-88D7-0453-5310EE9C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904" y="2180028"/>
            <a:ext cx="2300140" cy="18257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35FF106-D4D4-8145-601E-6C027036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35" y="2180028"/>
            <a:ext cx="2311471" cy="18257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AB52BCC-FF06-3B4D-AE90-23816DF6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61" y="4169302"/>
            <a:ext cx="2299883" cy="1762945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693FE69-6D36-F425-EC4F-071D8BB21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790" y="4169303"/>
            <a:ext cx="2311472" cy="174889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17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1104900"/>
            <a:ext cx="5465375" cy="5104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1104899"/>
            <a:ext cx="5439972" cy="51043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129977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129977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1484345" y="1404718"/>
            <a:ext cx="349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6987637" y="1395476"/>
            <a:ext cx="389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64EE273-6986-4A92-39C9-A6BC6843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516" y="2180028"/>
            <a:ext cx="2298967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18F4B8-B457-C77F-46FD-19BD894E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7542" y="2180029"/>
            <a:ext cx="2298966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B95C20A-35ED-DAF1-E0F8-A75B72E0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6387" y="4183350"/>
            <a:ext cx="3497797" cy="1748897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6BA4200-1570-6749-C6E7-D77C2267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4904" y="2197472"/>
            <a:ext cx="2300140" cy="1790904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E57A8DC9-051B-C0A9-1247-CE8B946E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3735" y="2193060"/>
            <a:ext cx="2311471" cy="1799727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6C7BD742-8320-531C-1EDD-E9544517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2988" y="4169302"/>
            <a:ext cx="2264229" cy="1762945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B2A675E5-1658-DAFC-5DBF-0B2110C1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01432" y="4169303"/>
            <a:ext cx="2246188" cy="174889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25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1104900"/>
            <a:ext cx="5465375" cy="5104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1104899"/>
            <a:ext cx="5439972" cy="51043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129977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129977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1484345" y="1404718"/>
            <a:ext cx="3497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6987637" y="1395476"/>
            <a:ext cx="389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4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64EE273-6986-4A92-39C9-A6BC6843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516" y="2180028"/>
            <a:ext cx="2298967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18F4B8-B457-C77F-46FD-19BD894E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7542" y="2180029"/>
            <a:ext cx="2298966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B95C20A-35ED-DAF1-E0F8-A75B72E0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6387" y="4183350"/>
            <a:ext cx="3497797" cy="1748897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6BA4200-1570-6749-C6E7-D77C2267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4904" y="2197472"/>
            <a:ext cx="2300140" cy="1790904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E57A8DC9-051B-C0A9-1247-CE8B946E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3735" y="2193060"/>
            <a:ext cx="2311471" cy="1799727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6C7BD742-8320-531C-1EDD-E9544517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2988" y="4169302"/>
            <a:ext cx="2264229" cy="1762945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B2A675E5-1658-DAFC-5DBF-0B2110C1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01432" y="4169303"/>
            <a:ext cx="2246188" cy="174889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D395CBED-7459-4169-1B90-AFE56BC24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2600" y="2841565"/>
            <a:ext cx="2862072" cy="2256908"/>
          </a:xfrm>
          <a:prstGeom prst="rect">
            <a:avLst/>
          </a:prstGeom>
          <a:noFill/>
          <a:effectLst>
            <a:outerShdw blurRad="520700" sx="120000" sy="120000" algn="ctr" rotWithShape="0">
              <a:schemeClr val="tx2">
                <a:lumMod val="75000"/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>
            <a:extLst>
              <a:ext uri="{FF2B5EF4-FFF2-40B4-BE49-F238E27FC236}">
                <a16:creationId xmlns:a16="http://schemas.microsoft.com/office/drawing/2014/main" id="{8B0FBD63-A16E-6C7B-0080-5F5F5B5D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4008" y="2841565"/>
            <a:ext cx="2862072" cy="225690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758130" y="2594359"/>
            <a:ext cx="47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Spending Habit (</a:t>
            </a:r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소비 습관</a:t>
            </a:r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881D8B3F-489F-3436-35FB-ADF405D3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14" y="3361050"/>
            <a:ext cx="5691285" cy="127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54" y="1629000"/>
            <a:ext cx="4534616" cy="3600000"/>
          </a:xfrm>
          <a:prstGeom prst="rect">
            <a:avLst/>
          </a:prstGeom>
          <a:noFill/>
          <a:effectLst>
            <a:outerShdw dist="63500" dir="27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8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758130" y="2594359"/>
            <a:ext cx="47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Main Card (</a:t>
            </a:r>
            <a:r>
              <a:rPr lang="ko-KR" altLang="en-US" sz="2400" dirty="0" err="1">
                <a:solidFill>
                  <a:schemeClr val="accent6"/>
                </a:solidFill>
                <a:latin typeface="+mj-ea"/>
                <a:ea typeface="+mj-ea"/>
              </a:rPr>
              <a:t>메인카드</a:t>
            </a:r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6727" y="1629000"/>
            <a:ext cx="4617143" cy="3600000"/>
          </a:xfrm>
          <a:prstGeom prst="rect">
            <a:avLst/>
          </a:prstGeom>
          <a:noFill/>
          <a:effectLst>
            <a:outerShdw dist="63500" dir="27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4"/>
            <a:extLst>
              <a:ext uri="{FF2B5EF4-FFF2-40B4-BE49-F238E27FC236}">
                <a16:creationId xmlns:a16="http://schemas.microsoft.com/office/drawing/2014/main" id="{B146B213-4D21-48CA-D2EB-870694712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07" y="3429000"/>
            <a:ext cx="5635829" cy="96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00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758130" y="2594359"/>
            <a:ext cx="47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Financial Literacy (</a:t>
            </a:r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금융 </a:t>
            </a:r>
            <a:r>
              <a:rPr lang="ko-KR" altLang="en-US" sz="2400" dirty="0" err="1">
                <a:solidFill>
                  <a:schemeClr val="accent6"/>
                </a:solidFill>
                <a:latin typeface="+mj-ea"/>
                <a:ea typeface="+mj-ea"/>
              </a:rPr>
              <a:t>리터러시</a:t>
            </a:r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92331" y="1629000"/>
            <a:ext cx="4541539" cy="3600000"/>
          </a:xfrm>
          <a:prstGeom prst="rect">
            <a:avLst/>
          </a:prstGeom>
          <a:noFill/>
          <a:effectLst>
            <a:outerShdw dist="63500" dir="27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hlinkClick r:id="rId4"/>
            <a:extLst>
              <a:ext uri="{FF2B5EF4-FFF2-40B4-BE49-F238E27FC236}">
                <a16:creationId xmlns:a16="http://schemas.microsoft.com/office/drawing/2014/main" id="{A37BE2F4-7F03-FE30-A415-B7F7436A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52" y="3429000"/>
            <a:ext cx="5468386" cy="122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758130" y="2594359"/>
            <a:ext cx="4765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Valuable Customer (</a:t>
            </a:r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우량고객</a:t>
            </a:r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)</a:t>
            </a:r>
            <a:endParaRPr lang="ko-KR" altLang="en-US" sz="24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35739" y="1629000"/>
            <a:ext cx="4598131" cy="3600000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hlinkClick r:id="rId4"/>
            <a:extLst>
              <a:ext uri="{FF2B5EF4-FFF2-40B4-BE49-F238E27FC236}">
                <a16:creationId xmlns:a16="http://schemas.microsoft.com/office/drawing/2014/main" id="{AD0DD89E-9D6A-A5BE-D146-20640179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97" y="3429000"/>
            <a:ext cx="5235948" cy="141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1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48AAB-B267-005D-6753-9D7A3A47FEC5}"/>
              </a:ext>
            </a:extLst>
          </p:cNvPr>
          <p:cNvSpPr txBox="1"/>
          <p:nvPr/>
        </p:nvSpPr>
        <p:spPr>
          <a:xfrm>
            <a:off x="1235650" y="2423558"/>
            <a:ext cx="66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lt"/>
                <a:ea typeface="+mj-ea"/>
              </a:rPr>
              <a:t>제작 칼럼 활용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8939E4-E44A-8FCE-3151-75092710D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8" y="1444495"/>
            <a:ext cx="4435956" cy="3969010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622BE-4AC1-19E1-156E-F0CBF91EA02B}"/>
              </a:ext>
            </a:extLst>
          </p:cNvPr>
          <p:cNvSpPr txBox="1"/>
          <p:nvPr/>
        </p:nvSpPr>
        <p:spPr>
          <a:xfrm>
            <a:off x="1235650" y="3133701"/>
            <a:ext cx="4815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9900"/>
                </a:solidFill>
              </a:rPr>
              <a:t>‘Green card’ </a:t>
            </a:r>
            <a:r>
              <a:rPr lang="ko-KR" altLang="en-US" dirty="0"/>
              <a:t>타겟 설정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009900"/>
                </a:solidFill>
              </a:rPr>
              <a:t>Green card</a:t>
            </a:r>
            <a:r>
              <a:rPr lang="ko-KR" altLang="en-US" b="1" dirty="0"/>
              <a:t>란</a:t>
            </a:r>
            <a:r>
              <a:rPr lang="en-US" altLang="ko-KR" b="1" dirty="0"/>
              <a:t>?</a:t>
            </a:r>
          </a:p>
          <a:p>
            <a:r>
              <a:rPr lang="ko-KR" altLang="en-US" dirty="0"/>
              <a:t>소비 습관 개선을 위한 카드상품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기존의 ‘</a:t>
            </a:r>
            <a:r>
              <a:rPr lang="en-US" altLang="ko-KR" dirty="0"/>
              <a:t>Blue card’</a:t>
            </a:r>
            <a:r>
              <a:rPr lang="ko-KR" altLang="en-US" dirty="0"/>
              <a:t>와 ‘</a:t>
            </a:r>
            <a:r>
              <a:rPr lang="en-US" altLang="ko-KR" dirty="0"/>
              <a:t>Silver card’</a:t>
            </a:r>
            <a:r>
              <a:rPr lang="ko-KR" altLang="en-US" dirty="0"/>
              <a:t>의 중간에 위치하는 상품이다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2445393"/>
            <a:ext cx="0" cy="271963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006DAF-CFBC-6178-AF14-5D08B2E4F1AF}"/>
              </a:ext>
            </a:extLst>
          </p:cNvPr>
          <p:cNvSpPr/>
          <p:nvPr/>
        </p:nvSpPr>
        <p:spPr>
          <a:xfrm>
            <a:off x="6743700" y="4319451"/>
            <a:ext cx="3941717" cy="519249"/>
          </a:xfrm>
          <a:prstGeom prst="rect">
            <a:avLst/>
          </a:prstGeom>
          <a:noFill/>
          <a:ln w="28575">
            <a:solidFill>
              <a:srgbClr val="FF69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칼럼 선정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48AAB-B267-005D-6753-9D7A3A47FEC5}"/>
              </a:ext>
            </a:extLst>
          </p:cNvPr>
          <p:cNvSpPr txBox="1"/>
          <p:nvPr/>
        </p:nvSpPr>
        <p:spPr>
          <a:xfrm>
            <a:off x="1235650" y="1456906"/>
            <a:ext cx="66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9900"/>
                </a:solidFill>
                <a:latin typeface="+mj-lt"/>
                <a:ea typeface="+mj-ea"/>
              </a:rPr>
              <a:t>Green Card </a:t>
            </a:r>
            <a:r>
              <a:rPr lang="ko-KR" altLang="en-US" sz="2400" dirty="0">
                <a:solidFill>
                  <a:schemeClr val="accent6"/>
                </a:solidFill>
                <a:latin typeface="+mj-lt"/>
                <a:ea typeface="+mj-ea"/>
              </a:rPr>
              <a:t>타겟 설정을 위한 분석 내용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1478741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갈매기형 수장 5">
            <a:extLst>
              <a:ext uri="{FF2B5EF4-FFF2-40B4-BE49-F238E27FC236}">
                <a16:creationId xmlns:a16="http://schemas.microsoft.com/office/drawing/2014/main" id="{95B60651-206C-EBB7-C014-BA0E32FEE1FD}"/>
              </a:ext>
            </a:extLst>
          </p:cNvPr>
          <p:cNvSpPr/>
          <p:nvPr/>
        </p:nvSpPr>
        <p:spPr>
          <a:xfrm>
            <a:off x="7299128" y="2707655"/>
            <a:ext cx="2872211" cy="102208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갈매기형 수장 4">
            <a:extLst>
              <a:ext uri="{FF2B5EF4-FFF2-40B4-BE49-F238E27FC236}">
                <a16:creationId xmlns:a16="http://schemas.microsoft.com/office/drawing/2014/main" id="{BB15BB91-A856-1271-517B-914BD12D464F}"/>
              </a:ext>
            </a:extLst>
          </p:cNvPr>
          <p:cNvSpPr/>
          <p:nvPr/>
        </p:nvSpPr>
        <p:spPr>
          <a:xfrm>
            <a:off x="4659894" y="2707655"/>
            <a:ext cx="2872211" cy="102208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오각형 3">
            <a:extLst>
              <a:ext uri="{FF2B5EF4-FFF2-40B4-BE49-F238E27FC236}">
                <a16:creationId xmlns:a16="http://schemas.microsoft.com/office/drawing/2014/main" id="{9CD115F4-1589-D244-ADF0-651E5335D121}"/>
              </a:ext>
            </a:extLst>
          </p:cNvPr>
          <p:cNvSpPr/>
          <p:nvPr/>
        </p:nvSpPr>
        <p:spPr>
          <a:xfrm>
            <a:off x="2020660" y="2707655"/>
            <a:ext cx="2872211" cy="102208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왼쪽 중괄호 12">
            <a:extLst>
              <a:ext uri="{FF2B5EF4-FFF2-40B4-BE49-F238E27FC236}">
                <a16:creationId xmlns:a16="http://schemas.microsoft.com/office/drawing/2014/main" id="{7F5F7681-D430-6B8F-4405-2CEEB23C6EB8}"/>
              </a:ext>
            </a:extLst>
          </p:cNvPr>
          <p:cNvSpPr/>
          <p:nvPr/>
        </p:nvSpPr>
        <p:spPr>
          <a:xfrm rot="5400000" flipV="1">
            <a:off x="5708812" y="-1341803"/>
            <a:ext cx="234712" cy="7611017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E07B989C-2E89-3984-766D-1E96361649CA}"/>
              </a:ext>
            </a:extLst>
          </p:cNvPr>
          <p:cNvSpPr/>
          <p:nvPr/>
        </p:nvSpPr>
        <p:spPr>
          <a:xfrm rot="16200000">
            <a:off x="3583124" y="3967841"/>
            <a:ext cx="234712" cy="2384784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D89A0-FA5B-A452-BC45-F5F9B59CE66C}"/>
              </a:ext>
            </a:extLst>
          </p:cNvPr>
          <p:cNvSpPr txBox="1"/>
          <p:nvPr/>
        </p:nvSpPr>
        <p:spPr>
          <a:xfrm>
            <a:off x="4803936" y="2022010"/>
            <a:ext cx="20444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소비 습관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42534F-7360-E62B-9EBF-4EC6BF340D1C}"/>
              </a:ext>
            </a:extLst>
          </p:cNvPr>
          <p:cNvSpPr txBox="1"/>
          <p:nvPr/>
        </p:nvSpPr>
        <p:spPr>
          <a:xfrm>
            <a:off x="6912227" y="5390063"/>
            <a:ext cx="1528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금융 </a:t>
            </a:r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리터러시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3F1B1E-1575-B4C1-E7C0-FF22CF53E3C4}"/>
              </a:ext>
            </a:extLst>
          </p:cNvPr>
          <p:cNvSpPr txBox="1"/>
          <p:nvPr/>
        </p:nvSpPr>
        <p:spPr>
          <a:xfrm>
            <a:off x="2246302" y="3034329"/>
            <a:ext cx="2111820" cy="33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나이별 소비 습관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74D553-7260-0B97-AF21-13C7942B121B}"/>
              </a:ext>
            </a:extLst>
          </p:cNvPr>
          <p:cNvSpPr txBox="1"/>
          <p:nvPr/>
        </p:nvSpPr>
        <p:spPr>
          <a:xfrm>
            <a:off x="5181155" y="3034328"/>
            <a:ext cx="2111820" cy="33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성별별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소비 습관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2B0222-2B7C-BAC9-65BD-4A4AE1517379}"/>
              </a:ext>
            </a:extLst>
          </p:cNvPr>
          <p:cNvSpPr txBox="1"/>
          <p:nvPr/>
        </p:nvSpPr>
        <p:spPr>
          <a:xfrm>
            <a:off x="7820389" y="3034327"/>
            <a:ext cx="2111820" cy="33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소득별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소비 습관</a:t>
            </a:r>
          </a:p>
        </p:txBody>
      </p:sp>
      <p:sp>
        <p:nvSpPr>
          <p:cNvPr id="35" name="갈매기형 수장 5">
            <a:extLst>
              <a:ext uri="{FF2B5EF4-FFF2-40B4-BE49-F238E27FC236}">
                <a16:creationId xmlns:a16="http://schemas.microsoft.com/office/drawing/2014/main" id="{1B384B3A-6A37-649E-166C-BB709A8EE24B}"/>
              </a:ext>
            </a:extLst>
          </p:cNvPr>
          <p:cNvSpPr/>
          <p:nvPr/>
        </p:nvSpPr>
        <p:spPr>
          <a:xfrm flipH="1">
            <a:off x="2020659" y="3891794"/>
            <a:ext cx="2872211" cy="102208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6" name="갈매기형 수장 4">
            <a:extLst>
              <a:ext uri="{FF2B5EF4-FFF2-40B4-BE49-F238E27FC236}">
                <a16:creationId xmlns:a16="http://schemas.microsoft.com/office/drawing/2014/main" id="{60D71D8B-786F-1126-9900-2DEFE32EEB8F}"/>
              </a:ext>
            </a:extLst>
          </p:cNvPr>
          <p:cNvSpPr/>
          <p:nvPr/>
        </p:nvSpPr>
        <p:spPr>
          <a:xfrm flipH="1">
            <a:off x="4659893" y="3891794"/>
            <a:ext cx="2872211" cy="102208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7" name="오각형 3">
            <a:extLst>
              <a:ext uri="{FF2B5EF4-FFF2-40B4-BE49-F238E27FC236}">
                <a16:creationId xmlns:a16="http://schemas.microsoft.com/office/drawing/2014/main" id="{3E998CBF-8F88-4609-FBD7-EABB8CC63B3A}"/>
              </a:ext>
            </a:extLst>
          </p:cNvPr>
          <p:cNvSpPr/>
          <p:nvPr/>
        </p:nvSpPr>
        <p:spPr>
          <a:xfrm flipH="1">
            <a:off x="7299127" y="3891794"/>
            <a:ext cx="2872211" cy="102208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4064E1-3691-FA72-EDFF-672A7D8B45CF}"/>
              </a:ext>
            </a:extLst>
          </p:cNvPr>
          <p:cNvSpPr txBox="1"/>
          <p:nvPr/>
        </p:nvSpPr>
        <p:spPr>
          <a:xfrm flipH="1">
            <a:off x="7833876" y="4218468"/>
            <a:ext cx="2111820" cy="33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성별별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금융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리터러시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9E89C2-DDBC-0A6C-FD1D-A3F5C736E3FA}"/>
              </a:ext>
            </a:extLst>
          </p:cNvPr>
          <p:cNvSpPr txBox="1"/>
          <p:nvPr/>
        </p:nvSpPr>
        <p:spPr>
          <a:xfrm flipH="1">
            <a:off x="4899023" y="4218467"/>
            <a:ext cx="2111820" cy="33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소득별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금융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리터러시</a:t>
            </a:r>
            <a:endParaRPr lang="ko-KR" altLang="en-US" sz="16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95AED7-1F05-D3D8-A8FE-8626D3717F10}"/>
              </a:ext>
            </a:extLst>
          </p:cNvPr>
          <p:cNvSpPr txBox="1"/>
          <p:nvPr/>
        </p:nvSpPr>
        <p:spPr>
          <a:xfrm flipH="1">
            <a:off x="2154198" y="4218466"/>
            <a:ext cx="2323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메인카드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여부별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소비금액</a:t>
            </a:r>
          </a:p>
        </p:txBody>
      </p:sp>
      <p:sp>
        <p:nvSpPr>
          <p:cNvPr id="42" name="왼쪽 중괄호 41">
            <a:extLst>
              <a:ext uri="{FF2B5EF4-FFF2-40B4-BE49-F238E27FC236}">
                <a16:creationId xmlns:a16="http://schemas.microsoft.com/office/drawing/2014/main" id="{E4A6F5AE-E90C-400E-04EA-2C41E096E263}"/>
              </a:ext>
            </a:extLst>
          </p:cNvPr>
          <p:cNvSpPr/>
          <p:nvPr/>
        </p:nvSpPr>
        <p:spPr>
          <a:xfrm rot="16200000">
            <a:off x="7558890" y="2665141"/>
            <a:ext cx="234712" cy="4990183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3BCE48-D6CF-D65A-6A22-CE3F39002E66}"/>
              </a:ext>
            </a:extLst>
          </p:cNvPr>
          <p:cNvSpPr txBox="1"/>
          <p:nvPr/>
        </p:nvSpPr>
        <p:spPr>
          <a:xfrm>
            <a:off x="3031477" y="5357549"/>
            <a:ext cx="13380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메인카드</a:t>
            </a:r>
            <a:r>
              <a: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rPr>
              <a:t> 분석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124A50-6D1C-F44F-9951-837950F7274C}"/>
              </a:ext>
            </a:extLst>
          </p:cNvPr>
          <p:cNvSpPr txBox="1"/>
          <p:nvPr/>
        </p:nvSpPr>
        <p:spPr>
          <a:xfrm>
            <a:off x="1235650" y="1459424"/>
            <a:ext cx="212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lt"/>
                <a:ea typeface="+mj-ea"/>
              </a:rPr>
              <a:t>제작 칼럼 활용</a:t>
            </a:r>
          </a:p>
        </p:txBody>
      </p:sp>
    </p:spTree>
    <p:extLst>
      <p:ext uri="{BB962C8B-B14F-4D97-AF65-F5344CB8AC3E}">
        <p14:creationId xmlns:p14="http://schemas.microsoft.com/office/powerpoint/2010/main" val="228835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  <p:bldP spid="11" grpId="0" animBg="1"/>
      <p:bldP spid="13" grpId="0" animBg="1"/>
      <p:bldP spid="14" grpId="0" animBg="1"/>
      <p:bldP spid="15" grpId="0"/>
      <p:bldP spid="16" grpId="0"/>
      <p:bldP spid="18" grpId="0"/>
      <p:bldP spid="19" grpId="0"/>
      <p:bldP spid="20" grpId="0"/>
      <p:bldP spid="35" grpId="0" animBg="1"/>
      <p:bldP spid="36" grpId="0" animBg="1"/>
      <p:bldP spid="37" grpId="0" animBg="1"/>
      <p:bldP spid="38" grpId="0"/>
      <p:bldP spid="39" grpId="0"/>
      <p:bldP spid="40" grpId="0"/>
      <p:bldP spid="42" grpId="0" animBg="1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4689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선정 배경 및 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D4C85-0E99-D296-E66A-2C85E433BE9C}"/>
              </a:ext>
            </a:extLst>
          </p:cNvPr>
          <p:cNvSpPr txBox="1"/>
          <p:nvPr/>
        </p:nvSpPr>
        <p:spPr>
          <a:xfrm>
            <a:off x="1235650" y="2214560"/>
            <a:ext cx="66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+mj-lt"/>
                <a:ea typeface="+mj-ea"/>
              </a:rPr>
              <a:t>Credit</a:t>
            </a:r>
            <a:r>
              <a:rPr lang="ko-KR" altLang="en-US" sz="2400" dirty="0">
                <a:solidFill>
                  <a:schemeClr val="accent6"/>
                </a:solidFill>
                <a:latin typeface="+mj-lt"/>
                <a:ea typeface="+mj-ea"/>
              </a:rPr>
              <a:t> </a:t>
            </a:r>
            <a:r>
              <a:rPr lang="en-US" altLang="ko-KR" sz="2400" dirty="0">
                <a:solidFill>
                  <a:schemeClr val="accent6"/>
                </a:solidFill>
                <a:latin typeface="+mj-lt"/>
                <a:ea typeface="+mj-ea"/>
              </a:rPr>
              <a:t>Card Customers Prediction</a:t>
            </a:r>
            <a:endParaRPr lang="ko-KR" altLang="en-US" sz="2400" dirty="0">
              <a:solidFill>
                <a:schemeClr val="accent6"/>
              </a:solidFill>
              <a:latin typeface="+mj-lt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735CB0-AA08-AFD0-1EC5-48B75EE8252F}"/>
              </a:ext>
            </a:extLst>
          </p:cNvPr>
          <p:cNvSpPr txBox="1"/>
          <p:nvPr/>
        </p:nvSpPr>
        <p:spPr>
          <a:xfrm>
            <a:off x="1235650" y="3588921"/>
            <a:ext cx="4815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신용카드 고객 데이터</a:t>
            </a:r>
            <a:endParaRPr lang="en-US" altLang="ko-KR" sz="2000" b="1" dirty="0"/>
          </a:p>
          <a:p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sz="2000" dirty="0"/>
              <a:t>기존 고객 유지를 위한 이탈 요인 분석</a:t>
            </a: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신규 고객 확보 방안 도모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439FC1-D145-E534-48C9-1BBA777AA6DD}"/>
              </a:ext>
            </a:extLst>
          </p:cNvPr>
          <p:cNvCxnSpPr>
            <a:cxnSpLocks/>
          </p:cNvCxnSpPr>
          <p:nvPr/>
        </p:nvCxnSpPr>
        <p:spPr>
          <a:xfrm>
            <a:off x="854928" y="2445393"/>
            <a:ext cx="0" cy="221316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E285CE8-5AF3-5E29-08EE-BE015F4D066F}"/>
              </a:ext>
            </a:extLst>
          </p:cNvPr>
          <p:cNvGraphicFramePr>
            <a:graphicFrameLocks noGrp="1"/>
          </p:cNvGraphicFramePr>
          <p:nvPr/>
        </p:nvGraphicFramePr>
        <p:xfrm>
          <a:off x="6701883" y="1945640"/>
          <a:ext cx="4973442" cy="320040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2679697">
                  <a:extLst>
                    <a:ext uri="{9D8B030D-6E8A-4147-A177-3AD203B41FA5}">
                      <a16:colId xmlns:a16="http://schemas.microsoft.com/office/drawing/2014/main" val="357776379"/>
                    </a:ext>
                  </a:extLst>
                </a:gridCol>
                <a:gridCol w="2293745">
                  <a:extLst>
                    <a:ext uri="{9D8B030D-6E8A-4147-A177-3AD203B41FA5}">
                      <a16:colId xmlns:a16="http://schemas.microsoft.com/office/drawing/2014/main" val="212855537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2200" dirty="0"/>
                        <a:t>주요 컬럼</a:t>
                      </a:r>
                      <a:endParaRPr lang="en-US" altLang="ko-KR" sz="2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38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err="1">
                          <a:latin typeface="+mn-lt"/>
                        </a:rPr>
                        <a:t>Attrition_Flag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+mn-lt"/>
                        </a:rPr>
                        <a:t>이탈 여부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8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err="1">
                          <a:latin typeface="+mn-lt"/>
                        </a:rPr>
                        <a:t>Customer_Age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+mn-lt"/>
                        </a:rPr>
                        <a:t>고객 나이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14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>
                          <a:latin typeface="+mn-lt"/>
                        </a:rPr>
                        <a:t>Gender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+mn-lt"/>
                        </a:rPr>
                        <a:t>고객 성별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81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err="1">
                          <a:latin typeface="+mn-lt"/>
                        </a:rPr>
                        <a:t>Income_Category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+mn-lt"/>
                        </a:rPr>
                        <a:t>소득 구간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4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err="1">
                          <a:latin typeface="+mn-lt"/>
                        </a:rPr>
                        <a:t>Month_on_book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+mn-lt"/>
                        </a:rPr>
                        <a:t>서비스 유지 기간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184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 err="1">
                          <a:latin typeface="+mn-lt"/>
                        </a:rPr>
                        <a:t>Total_Revolving_bal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+mn-lt"/>
                        </a:rPr>
                        <a:t>총 </a:t>
                      </a:r>
                      <a:r>
                        <a:rPr lang="ko-KR" altLang="en-US" sz="2000" dirty="0" err="1">
                          <a:latin typeface="+mn-lt"/>
                        </a:rPr>
                        <a:t>리볼빙</a:t>
                      </a:r>
                      <a:r>
                        <a:rPr lang="ko-KR" altLang="en-US" sz="2000" dirty="0">
                          <a:latin typeface="+mn-lt"/>
                        </a:rPr>
                        <a:t> 잔액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35614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+mn-lt"/>
                        </a:rPr>
                        <a:t>외 다수</a:t>
                      </a:r>
                      <a:r>
                        <a:rPr lang="en-US" altLang="ko-KR" sz="2000" dirty="0">
                          <a:latin typeface="+mn-lt"/>
                        </a:rPr>
                        <a:t>.</a:t>
                      </a:r>
                      <a:endParaRPr lang="ko-KR" altLang="en-US" sz="20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0301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FA8CAD4-29C8-B8CD-2D27-708225C1125D}"/>
              </a:ext>
            </a:extLst>
          </p:cNvPr>
          <p:cNvSpPr txBox="1"/>
          <p:nvPr/>
        </p:nvSpPr>
        <p:spPr>
          <a:xfrm>
            <a:off x="1235650" y="2819400"/>
            <a:ext cx="312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23 columns * 10,128 rows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177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A3F1B1E-1575-B4C1-E7C0-FF22CF53E3C4}"/>
              </a:ext>
            </a:extLst>
          </p:cNvPr>
          <p:cNvSpPr txBox="1"/>
          <p:nvPr/>
        </p:nvSpPr>
        <p:spPr>
          <a:xfrm>
            <a:off x="1098287" y="1455369"/>
            <a:ext cx="397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나이별 소비 습관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1478741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27D6D6-F3CB-DB23-FFBF-F2AEF5348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13" y="1935119"/>
            <a:ext cx="4480000" cy="3600000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B75E691-1F16-4909-B438-9D5B248292D3}"/>
              </a:ext>
            </a:extLst>
          </p:cNvPr>
          <p:cNvSpPr/>
          <p:nvPr/>
        </p:nvSpPr>
        <p:spPr>
          <a:xfrm>
            <a:off x="1522015" y="2658137"/>
            <a:ext cx="4056273" cy="2282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68015-50B1-F32C-DDDF-9D91FF730C75}"/>
              </a:ext>
            </a:extLst>
          </p:cNvPr>
          <p:cNvSpPr txBox="1"/>
          <p:nvPr/>
        </p:nvSpPr>
        <p:spPr>
          <a:xfrm>
            <a:off x="1636717" y="3199388"/>
            <a:ext cx="382686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나이가 많아질수록 소비 습관이 좋다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소비 습관이 좋지 않은 어린 고객을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타겟으로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77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A3F1B1E-1575-B4C1-E7C0-FF22CF53E3C4}"/>
              </a:ext>
            </a:extLst>
          </p:cNvPr>
          <p:cNvSpPr txBox="1"/>
          <p:nvPr/>
        </p:nvSpPr>
        <p:spPr>
          <a:xfrm>
            <a:off x="1098287" y="1455369"/>
            <a:ext cx="397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accent6"/>
                </a:solidFill>
                <a:latin typeface="+mj-ea"/>
                <a:ea typeface="+mj-ea"/>
              </a:rPr>
              <a:t>성별별</a:t>
            </a:r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 소비습관</a:t>
            </a:r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금융 </a:t>
            </a:r>
            <a:r>
              <a:rPr lang="ko-KR" altLang="en-US" sz="2400" dirty="0" err="1">
                <a:solidFill>
                  <a:schemeClr val="accent6"/>
                </a:solidFill>
                <a:latin typeface="+mj-ea"/>
                <a:ea typeface="+mj-ea"/>
              </a:rPr>
              <a:t>리터러시</a:t>
            </a:r>
            <a:endParaRPr lang="ko-KR" altLang="en-US" sz="24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1478741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27D6D6-F3CB-DB23-FFBF-F2AEF5348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4221" y="235668"/>
            <a:ext cx="3896339" cy="3118818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7D0CFDD-EBE7-8434-7F29-ACAC8E652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0962" y="3442555"/>
            <a:ext cx="3896336" cy="3118817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00850E1-E7E4-A5CC-F7DE-C1E87B5A4324}"/>
              </a:ext>
            </a:extLst>
          </p:cNvPr>
          <p:cNvSpPr/>
          <p:nvPr/>
        </p:nvSpPr>
        <p:spPr>
          <a:xfrm>
            <a:off x="1522015" y="2658137"/>
            <a:ext cx="4056273" cy="2282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52070C-2796-E692-BAB5-8E737042EB1B}"/>
              </a:ext>
            </a:extLst>
          </p:cNvPr>
          <p:cNvSpPr txBox="1"/>
          <p:nvPr/>
        </p:nvSpPr>
        <p:spPr>
          <a:xfrm>
            <a:off x="1636717" y="2922390"/>
            <a:ext cx="382686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남성이 여성보다 소비 습관이 좋다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여성이 남성보다 금융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리터러시가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높다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소비 습관이 좋지 않고 금융 이해도가 높은 여성을 타겟으로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78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C1A8CC-810F-9DC4-E957-49FDD19F8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4221" y="257048"/>
            <a:ext cx="3896339" cy="3076057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3F1B1E-1575-B4C1-E7C0-FF22CF53E3C4}"/>
              </a:ext>
            </a:extLst>
          </p:cNvPr>
          <p:cNvSpPr txBox="1"/>
          <p:nvPr/>
        </p:nvSpPr>
        <p:spPr>
          <a:xfrm>
            <a:off x="1098287" y="1455369"/>
            <a:ext cx="4631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소득 </a:t>
            </a:r>
            <a:r>
              <a:rPr lang="ko-KR" altLang="en-US" sz="2400" dirty="0" err="1">
                <a:solidFill>
                  <a:schemeClr val="accent6"/>
                </a:solidFill>
                <a:latin typeface="+mj-ea"/>
                <a:ea typeface="+mj-ea"/>
              </a:rPr>
              <a:t>범위별</a:t>
            </a:r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 소비습관</a:t>
            </a:r>
            <a:r>
              <a:rPr lang="en-US" altLang="ko-KR" sz="2400" dirty="0">
                <a:solidFill>
                  <a:schemeClr val="accent6"/>
                </a:solidFill>
                <a:latin typeface="+mj-ea"/>
                <a:ea typeface="+mj-ea"/>
              </a:rPr>
              <a:t>, </a:t>
            </a:r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금융 </a:t>
            </a:r>
            <a:r>
              <a:rPr lang="ko-KR" altLang="en-US" sz="2400" dirty="0" err="1">
                <a:solidFill>
                  <a:schemeClr val="accent6"/>
                </a:solidFill>
                <a:latin typeface="+mj-ea"/>
                <a:ea typeface="+mj-ea"/>
              </a:rPr>
              <a:t>리터러시</a:t>
            </a:r>
            <a:endParaRPr lang="ko-KR" altLang="en-US" sz="24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1478741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24123E05-789D-04AD-B3A8-6AA518620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0962" y="3461684"/>
            <a:ext cx="3896336" cy="3080558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5A848-E56F-7FE6-33F2-73173A6459B5}"/>
              </a:ext>
            </a:extLst>
          </p:cNvPr>
          <p:cNvSpPr/>
          <p:nvPr/>
        </p:nvSpPr>
        <p:spPr>
          <a:xfrm>
            <a:off x="1522015" y="2658137"/>
            <a:ext cx="4056273" cy="2282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6830B-9B06-7869-EF5F-4924BFE7C3B0}"/>
              </a:ext>
            </a:extLst>
          </p:cNvPr>
          <p:cNvSpPr txBox="1"/>
          <p:nvPr/>
        </p:nvSpPr>
        <p:spPr>
          <a:xfrm>
            <a:off x="1636717" y="2876223"/>
            <a:ext cx="3826869" cy="18466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소득 범위가 높을수록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금융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리터러시가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높고 소비 습관이 좋다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소득이 평균적이거나 전 범위의 고객을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타겟으로 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2335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A3F1B1E-1575-B4C1-E7C0-FF22CF53E3C4}"/>
              </a:ext>
            </a:extLst>
          </p:cNvPr>
          <p:cNvSpPr txBox="1"/>
          <p:nvPr/>
        </p:nvSpPr>
        <p:spPr>
          <a:xfrm>
            <a:off x="1098287" y="1455369"/>
            <a:ext cx="397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나이별 소비 습관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1478741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56E2AD6E-96BB-2B4C-9BAD-4F9D92F70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13713" y="1967942"/>
            <a:ext cx="4480000" cy="3534353"/>
          </a:xfrm>
          <a:prstGeom prst="rect">
            <a:avLst/>
          </a:prstGeom>
          <a:noFill/>
          <a:effectLst>
            <a:outerShdw dist="63500" dir="2700000" algn="tl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193972-149D-54BC-1906-49E7DC00130D}"/>
              </a:ext>
            </a:extLst>
          </p:cNvPr>
          <p:cNvSpPr/>
          <p:nvPr/>
        </p:nvSpPr>
        <p:spPr>
          <a:xfrm>
            <a:off x="1522015" y="2658137"/>
            <a:ext cx="4056273" cy="22828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44211-7B64-AC56-1DC8-7EC4E90D91A2}"/>
              </a:ext>
            </a:extLst>
          </p:cNvPr>
          <p:cNvSpPr txBox="1"/>
          <p:nvPr/>
        </p:nvSpPr>
        <p:spPr>
          <a:xfrm>
            <a:off x="1636717" y="3060889"/>
            <a:ext cx="3826869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높은 금액을 사용하는 고객은 메인 카드인 고객이 많다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메인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카드로 사용하는 고객을 타겟으로</a:t>
            </a:r>
            <a:endParaRPr lang="en-US" altLang="ko-KR" sz="18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r>
              <a:rPr lang="ko-KR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한다</a:t>
            </a:r>
            <a:r>
              <a:rPr lang="en-US" altLang="ko-KR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  <a:endParaRPr lang="ko-KR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3920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Free Money Cards photo and picture">
            <a:extLst>
              <a:ext uri="{FF2B5EF4-FFF2-40B4-BE49-F238E27FC236}">
                <a16:creationId xmlns:a16="http://schemas.microsoft.com/office/drawing/2014/main" id="{D46CB2DC-37C5-D7AC-8345-A13D9F7FA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737186" y="0"/>
            <a:ext cx="7454814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8E6AAC-53BA-CC27-804C-D0CD10828E39}"/>
              </a:ext>
            </a:extLst>
          </p:cNvPr>
          <p:cNvSpPr/>
          <p:nvPr/>
        </p:nvSpPr>
        <p:spPr>
          <a:xfrm>
            <a:off x="4737186" y="0"/>
            <a:ext cx="7454813" cy="6858000"/>
          </a:xfrm>
          <a:prstGeom prst="rect">
            <a:avLst/>
          </a:prstGeom>
          <a:gradFill flip="none" rotWithShape="1">
            <a:gsLst>
              <a:gs pos="86000">
                <a:srgbClr val="FFFFFF"/>
              </a:gs>
              <a:gs pos="0">
                <a:schemeClr val="accent1">
                  <a:tint val="23500"/>
                  <a:satMod val="160000"/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48AAB-B267-005D-6753-9D7A3A47FEC5}"/>
              </a:ext>
            </a:extLst>
          </p:cNvPr>
          <p:cNvSpPr txBox="1"/>
          <p:nvPr/>
        </p:nvSpPr>
        <p:spPr>
          <a:xfrm>
            <a:off x="1235650" y="2423558"/>
            <a:ext cx="66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/>
                </a:solidFill>
                <a:latin typeface="+mj-lt"/>
                <a:ea typeface="+mj-ea"/>
              </a:rPr>
              <a:t>Green Card </a:t>
            </a:r>
            <a:r>
              <a:rPr lang="ko-KR" altLang="en-US" sz="2400" dirty="0">
                <a:solidFill>
                  <a:schemeClr val="accent6"/>
                </a:solidFill>
                <a:latin typeface="+mj-lt"/>
                <a:ea typeface="+mj-ea"/>
              </a:rPr>
              <a:t>타겟 설정 분석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622BE-4AC1-19E1-156E-F0CBF91EA02B}"/>
              </a:ext>
            </a:extLst>
          </p:cNvPr>
          <p:cNvSpPr txBox="1"/>
          <p:nvPr/>
        </p:nvSpPr>
        <p:spPr>
          <a:xfrm>
            <a:off x="1235650" y="3429000"/>
            <a:ext cx="4815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젊고 중위소득에 가까운 여성</a:t>
            </a:r>
            <a:r>
              <a:rPr lang="ko-KR" altLang="en-US" dirty="0"/>
              <a:t> 고객을 타겟으로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6"/>
                </a:solidFill>
              </a:rPr>
              <a:t>+ </a:t>
            </a:r>
            <a:r>
              <a:rPr lang="ko-KR" altLang="en-US" dirty="0">
                <a:solidFill>
                  <a:schemeClr val="accent6"/>
                </a:solidFill>
              </a:rPr>
              <a:t>우량 고객 컬럼으로 </a:t>
            </a:r>
            <a:r>
              <a:rPr lang="ko-KR" altLang="en-US" dirty="0" err="1">
                <a:solidFill>
                  <a:schemeClr val="accent6"/>
                </a:solidFill>
              </a:rPr>
              <a:t>고가치</a:t>
            </a:r>
            <a:r>
              <a:rPr lang="ko-KR" altLang="en-US" dirty="0">
                <a:solidFill>
                  <a:schemeClr val="accent6"/>
                </a:solidFill>
              </a:rPr>
              <a:t> 고객을 선정</a:t>
            </a:r>
            <a:r>
              <a:rPr lang="en-US" altLang="ko-KR" dirty="0">
                <a:solidFill>
                  <a:schemeClr val="accent6"/>
                </a:solidFill>
              </a:rPr>
              <a:t>, </a:t>
            </a:r>
          </a:p>
          <a:p>
            <a:r>
              <a:rPr lang="ko-KR" altLang="en-US" dirty="0">
                <a:solidFill>
                  <a:schemeClr val="accent6"/>
                </a:solidFill>
              </a:rPr>
              <a:t>　</a:t>
            </a:r>
            <a:r>
              <a:rPr lang="ko-KR" altLang="en-US" dirty="0" err="1">
                <a:solidFill>
                  <a:schemeClr val="accent6"/>
                </a:solidFill>
              </a:rPr>
              <a:t>소프트런칭의</a:t>
            </a:r>
            <a:r>
              <a:rPr lang="ko-KR" altLang="en-US" dirty="0">
                <a:solidFill>
                  <a:schemeClr val="accent6"/>
                </a:solidFill>
              </a:rPr>
              <a:t> 대상자로 삼아 사용자 피드백을</a:t>
            </a:r>
            <a:endParaRPr lang="en-US" altLang="ko-KR" dirty="0">
              <a:solidFill>
                <a:schemeClr val="accent6"/>
              </a:solidFill>
            </a:endParaRPr>
          </a:p>
          <a:p>
            <a:r>
              <a:rPr lang="ko-KR" altLang="en-US" dirty="0">
                <a:solidFill>
                  <a:schemeClr val="accent6"/>
                </a:solidFill>
              </a:rPr>
              <a:t>　받을 수 있을 것임</a:t>
            </a:r>
            <a:r>
              <a:rPr lang="en-US" altLang="ko-KR" dirty="0">
                <a:solidFill>
                  <a:schemeClr val="accent6"/>
                </a:solidFill>
              </a:rPr>
              <a:t>.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2445393"/>
            <a:ext cx="0" cy="246093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76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10793" y="2505670"/>
            <a:ext cx="1970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8" y="3422159"/>
            <a:ext cx="1646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590701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0001" y="2505670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233683" y="3422159"/>
            <a:ext cx="57246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173533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결론 및 기대효과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48AAB-B267-005D-6753-9D7A3A47FEC5}"/>
              </a:ext>
            </a:extLst>
          </p:cNvPr>
          <p:cNvSpPr txBox="1"/>
          <p:nvPr/>
        </p:nvSpPr>
        <p:spPr>
          <a:xfrm>
            <a:off x="1235650" y="1702198"/>
            <a:ext cx="66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lt"/>
                <a:ea typeface="+mj-ea"/>
              </a:rPr>
              <a:t>결론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622BE-4AC1-19E1-156E-F0CBF91EA02B}"/>
              </a:ext>
            </a:extLst>
          </p:cNvPr>
          <p:cNvSpPr txBox="1"/>
          <p:nvPr/>
        </p:nvSpPr>
        <p:spPr>
          <a:xfrm>
            <a:off x="1235650" y="2584677"/>
            <a:ext cx="76528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거래 건수와 거래 금액</a:t>
            </a:r>
            <a:r>
              <a:rPr lang="en-US" altLang="ko-KR" sz="2000" dirty="0"/>
              <a:t>: </a:t>
            </a:r>
            <a:r>
              <a:rPr lang="ko-KR" altLang="en-US" sz="2000" dirty="0"/>
              <a:t>거래 건수가 적거나 거래 금액이 낮은 고객일수록 이탈 확률이 높음</a:t>
            </a:r>
            <a:r>
              <a:rPr lang="en-US" altLang="ko-KR" sz="20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총 </a:t>
            </a:r>
            <a:r>
              <a:rPr lang="ko-KR" altLang="en-US" sz="2000" b="1" dirty="0" err="1"/>
              <a:t>리볼빙</a:t>
            </a:r>
            <a:r>
              <a:rPr lang="ko-KR" altLang="en-US" sz="2000" b="1" dirty="0"/>
              <a:t> 잔액과 부채 잔액 대비 신용 한도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리볼빙</a:t>
            </a:r>
            <a:r>
              <a:rPr lang="ko-KR" altLang="en-US" sz="2000" dirty="0"/>
              <a:t> 금액이 특정 구간에 있을 때 이탈 확률이 높음</a:t>
            </a:r>
            <a:r>
              <a:rPr lang="en-US" altLang="ko-KR" sz="20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보유한 상품 수</a:t>
            </a:r>
            <a:r>
              <a:rPr lang="en-US" altLang="ko-KR" sz="2000" dirty="0"/>
              <a:t>: </a:t>
            </a:r>
            <a:r>
              <a:rPr lang="ko-KR" altLang="en-US" sz="2000" dirty="0"/>
              <a:t>보유 상품 수가 적을 수록 이탈 확률이 높음</a:t>
            </a:r>
            <a:r>
              <a:rPr lang="en-US" altLang="ko-KR" sz="20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b="1" dirty="0"/>
              <a:t>나이와 유지 개월 수</a:t>
            </a:r>
            <a:r>
              <a:rPr lang="en-US" altLang="ko-KR" sz="2000" dirty="0"/>
              <a:t>: </a:t>
            </a:r>
            <a:r>
              <a:rPr lang="ko-KR" altLang="en-US" sz="2000" dirty="0"/>
              <a:t>나이 대비 유지 개월 수가 높을수록 이탈 확률이 낮음</a:t>
            </a:r>
            <a:r>
              <a:rPr lang="en-US" altLang="ko-KR" sz="20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가설을 기반으로 컬럼을 제작해 고객 이탈 요인 등을 명확히 규명하고 명확한 분석을 가능하도록 함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1702198"/>
            <a:ext cx="0" cy="405257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27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18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결론 및 기대효과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48AAB-B267-005D-6753-9D7A3A47FEC5}"/>
              </a:ext>
            </a:extLst>
          </p:cNvPr>
          <p:cNvSpPr txBox="1"/>
          <p:nvPr/>
        </p:nvSpPr>
        <p:spPr>
          <a:xfrm>
            <a:off x="1235650" y="1702198"/>
            <a:ext cx="6609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lt"/>
                <a:ea typeface="+mj-ea"/>
              </a:rPr>
              <a:t>기대효과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4622BE-4AC1-19E1-156E-F0CBF91EA02B}"/>
              </a:ext>
            </a:extLst>
          </p:cNvPr>
          <p:cNvSpPr txBox="1"/>
          <p:nvPr/>
        </p:nvSpPr>
        <p:spPr>
          <a:xfrm>
            <a:off x="1235649" y="2696437"/>
            <a:ext cx="660980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dirty="0"/>
              <a:t>이탈 가능성이 높은 고객을 사전에 식별하고 맞춤형 유지 전략을 수립할 수 있게 됨</a:t>
            </a:r>
            <a:r>
              <a:rPr lang="en-US" altLang="ko-KR" sz="2000" dirty="0"/>
              <a:t>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dirty="0"/>
              <a:t>이탈 요인을 기반으로 신규 고객 유치 전략을 개선할 수 있게 됨</a:t>
            </a:r>
            <a:r>
              <a:rPr lang="en-US" altLang="ko-KR" sz="2000" dirty="0"/>
              <a:t>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dirty="0"/>
              <a:t>고객 분석을 통해 발견된 불만족 요인을 개선함으로써 전체적인 서비스 품질을 향상시킬 수 있게 됨</a:t>
            </a:r>
            <a:r>
              <a:rPr lang="en-US" altLang="ko-KR" sz="2000" dirty="0"/>
              <a:t>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ko-KR" altLang="en-US" sz="2000" dirty="0"/>
              <a:t>데이터 분석을 통해 보다 정확하고 효율적인 의사결정을 내릴 수 있게 됨</a:t>
            </a:r>
            <a:r>
              <a:rPr lang="en-US" altLang="ko-KR" sz="2000" dirty="0"/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4BE7072-3197-5865-C743-07D1542F3B5C}"/>
              </a:ext>
            </a:extLst>
          </p:cNvPr>
          <p:cNvCxnSpPr>
            <a:cxnSpLocks/>
          </p:cNvCxnSpPr>
          <p:nvPr/>
        </p:nvCxnSpPr>
        <p:spPr>
          <a:xfrm>
            <a:off x="854928" y="1702198"/>
            <a:ext cx="0" cy="401044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45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0005" y="2505670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62400" y="3422159"/>
            <a:ext cx="6667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참여자 정보 및 기여</a:t>
            </a:r>
          </a:p>
        </p:txBody>
      </p:sp>
    </p:spTree>
    <p:extLst>
      <p:ext uri="{BB962C8B-B14F-4D97-AF65-F5344CB8AC3E}">
        <p14:creationId xmlns:p14="http://schemas.microsoft.com/office/powerpoint/2010/main" val="42374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4599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선정 배경 및 목표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31B4C5E-F21D-75B7-3E98-988F0030E07D}"/>
              </a:ext>
            </a:extLst>
          </p:cNvPr>
          <p:cNvCxnSpPr>
            <a:cxnSpLocks/>
          </p:cNvCxnSpPr>
          <p:nvPr/>
        </p:nvCxnSpPr>
        <p:spPr>
          <a:xfrm>
            <a:off x="854928" y="1478741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8C0514-CAF7-0391-02F4-83FE00657CAA}"/>
              </a:ext>
            </a:extLst>
          </p:cNvPr>
          <p:cNvSpPr txBox="1"/>
          <p:nvPr/>
        </p:nvSpPr>
        <p:spPr>
          <a:xfrm>
            <a:off x="6832339" y="2265923"/>
            <a:ext cx="397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신규 고객 확보 방안 도모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53C65-D81B-BCB9-0A63-EDF0E24BF3E9}"/>
              </a:ext>
            </a:extLst>
          </p:cNvPr>
          <p:cNvSpPr txBox="1"/>
          <p:nvPr/>
        </p:nvSpPr>
        <p:spPr>
          <a:xfrm>
            <a:off x="6832339" y="2863065"/>
            <a:ext cx="50571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은행은 항상 신규 고객을 확보하기 위해 노력함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대학 내 입점</a:t>
            </a:r>
            <a:endParaRPr lang="en-US" altLang="ko-KR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미성년 자녀 계좌 개설 등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/>
              <a:t>신용카드의 경우</a:t>
            </a:r>
            <a:r>
              <a:rPr lang="en-US" altLang="ko-KR" sz="2000" dirty="0"/>
              <a:t>, </a:t>
            </a:r>
            <a:r>
              <a:rPr lang="ko-KR" altLang="en-US" sz="2000" dirty="0"/>
              <a:t>신규 고객 </a:t>
            </a:r>
            <a:r>
              <a:rPr lang="en-US" altLang="ko-KR" sz="2000" dirty="0"/>
              <a:t>5% </a:t>
            </a:r>
            <a:r>
              <a:rPr lang="ko-KR" altLang="en-US" sz="2000" dirty="0"/>
              <a:t>신장이 수익률 </a:t>
            </a:r>
            <a:r>
              <a:rPr lang="en-US" altLang="ko-KR" sz="2000" dirty="0"/>
              <a:t>120% </a:t>
            </a:r>
            <a:r>
              <a:rPr lang="ko-KR" altLang="en-US" sz="2000" dirty="0"/>
              <a:t>증대를 가져오기 때문</a:t>
            </a:r>
            <a:endParaRPr lang="en-US" altLang="ko-KR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176F01-D440-D44C-0FBF-428C2C42D068}"/>
              </a:ext>
            </a:extLst>
          </p:cNvPr>
          <p:cNvSpPr txBox="1"/>
          <p:nvPr/>
        </p:nvSpPr>
        <p:spPr>
          <a:xfrm>
            <a:off x="1098286" y="2265923"/>
            <a:ext cx="397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기존 고객 유지 위한 이탈 분석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B8E4EE-B143-009E-C03B-D1983D7E9EAE}"/>
              </a:ext>
            </a:extLst>
          </p:cNvPr>
          <p:cNvSpPr txBox="1"/>
          <p:nvPr/>
        </p:nvSpPr>
        <p:spPr>
          <a:xfrm>
            <a:off x="1098285" y="2948790"/>
            <a:ext cx="5247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서비스에 있어 금전적 여유가 있는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4~50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대의 활발한 이용이 필요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신규 고객 유치도 중요하지만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기존 고객이 오래도록 사용하는 것이 중요</a:t>
            </a: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신규 고객의 빠른 이탈을 방지하기 위해 이탈 요인을 분석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4647BA-43B8-C431-C889-DD6C29BC917B}"/>
              </a:ext>
            </a:extLst>
          </p:cNvPr>
          <p:cNvCxnSpPr>
            <a:cxnSpLocks/>
          </p:cNvCxnSpPr>
          <p:nvPr/>
        </p:nvCxnSpPr>
        <p:spPr>
          <a:xfrm>
            <a:off x="6588978" y="1478741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04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544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참여자 정보 및 기여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921252-EDD9-02C4-B4FD-A8B2813B3A5F}"/>
              </a:ext>
            </a:extLst>
          </p:cNvPr>
          <p:cNvSpPr txBox="1"/>
          <p:nvPr/>
        </p:nvSpPr>
        <p:spPr>
          <a:xfrm>
            <a:off x="1215853" y="2333169"/>
            <a:ext cx="202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chemeClr val="accent6"/>
                </a:solidFill>
              </a:rPr>
              <a:t>김희령</a:t>
            </a:r>
            <a:endParaRPr lang="ko-KR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7EEC34-4966-E8C0-D932-84D676C9A5AA}"/>
              </a:ext>
            </a:extLst>
          </p:cNvPr>
          <p:cNvSpPr txBox="1"/>
          <p:nvPr/>
        </p:nvSpPr>
        <p:spPr>
          <a:xfrm>
            <a:off x="608224" y="3095756"/>
            <a:ext cx="3240000" cy="18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2000" dirty="0"/>
              <a:t>보고서 작성</a:t>
            </a:r>
            <a:endParaRPr lang="en-US" altLang="ko-KR" sz="2000" dirty="0"/>
          </a:p>
          <a:p>
            <a:pPr algn="ctr"/>
            <a:r>
              <a:rPr lang="en-US" altLang="ko-KR" sz="2000" dirty="0"/>
              <a:t>(</a:t>
            </a:r>
            <a:r>
              <a:rPr lang="ko-KR" altLang="en-US" sz="2000" dirty="0"/>
              <a:t>인구통계변수 및 결론 초안</a:t>
            </a:r>
            <a:r>
              <a:rPr lang="en-US" altLang="ko-KR" sz="2000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sz="2000" dirty="0"/>
              <a:t>발표자료 제작</a:t>
            </a:r>
            <a:endParaRPr lang="en-US" altLang="ko-KR" sz="2000" dirty="0"/>
          </a:p>
          <a:p>
            <a:pPr algn="ctr"/>
            <a:r>
              <a:rPr lang="en-US" altLang="ko-KR" sz="2000" dirty="0"/>
              <a:t>(</a:t>
            </a:r>
            <a:r>
              <a:rPr lang="ko-KR" altLang="en-US" sz="2000" dirty="0"/>
              <a:t>인구통계변수</a:t>
            </a:r>
            <a:r>
              <a:rPr lang="en-US" altLang="ko-KR" sz="2000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sz="2000" dirty="0"/>
              <a:t>발표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DDC11-5939-D9AE-765C-6FB4A52F8246}"/>
              </a:ext>
            </a:extLst>
          </p:cNvPr>
          <p:cNvSpPr txBox="1"/>
          <p:nvPr/>
        </p:nvSpPr>
        <p:spPr>
          <a:xfrm>
            <a:off x="8951403" y="2333170"/>
            <a:ext cx="202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</a:rPr>
              <a:t>황석준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95158-DCD6-25CC-1A60-3C1CC7B09C09}"/>
              </a:ext>
            </a:extLst>
          </p:cNvPr>
          <p:cNvSpPr txBox="1"/>
          <p:nvPr/>
        </p:nvSpPr>
        <p:spPr>
          <a:xfrm>
            <a:off x="8124827" y="3095756"/>
            <a:ext cx="36778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2000" dirty="0"/>
              <a:t>보고서 작성</a:t>
            </a:r>
            <a:endParaRPr lang="en-US" altLang="ko-KR" sz="2000" dirty="0"/>
          </a:p>
          <a:p>
            <a:pPr algn="ctr"/>
            <a:r>
              <a:rPr lang="en-US" altLang="ko-KR" sz="2000" dirty="0"/>
              <a:t>(</a:t>
            </a:r>
            <a:r>
              <a:rPr lang="ko-KR" altLang="en-US" sz="2000" dirty="0"/>
              <a:t>가설 기반 컬럼 제작 및 결론</a:t>
            </a:r>
            <a:r>
              <a:rPr lang="en-US" altLang="ko-KR" sz="2000" dirty="0"/>
              <a:t>) </a:t>
            </a:r>
          </a:p>
          <a:p>
            <a:pPr algn="ctr"/>
            <a:r>
              <a:rPr lang="en-US" altLang="ko-KR" sz="2000" dirty="0"/>
              <a:t>-</a:t>
            </a:r>
            <a:r>
              <a:rPr lang="ko-KR" altLang="en-US" sz="2000" dirty="0"/>
              <a:t>　데이터 </a:t>
            </a:r>
            <a:r>
              <a:rPr lang="ko-KR" altLang="en-US" sz="2000" dirty="0" err="1"/>
              <a:t>전처리</a:t>
            </a:r>
            <a:endParaRPr lang="en-US" altLang="ko-KR" sz="2000" dirty="0"/>
          </a:p>
          <a:p>
            <a:pPr marL="285750" indent="-285750" algn="ctr">
              <a:buFontTx/>
              <a:buChar char="-"/>
            </a:pPr>
            <a:r>
              <a:rPr lang="ko-KR" altLang="en-US" sz="2000" dirty="0"/>
              <a:t>발표자료 제작</a:t>
            </a:r>
            <a:endParaRPr lang="en-US" altLang="ko-KR" sz="2000" dirty="0"/>
          </a:p>
          <a:p>
            <a:pPr algn="ctr"/>
            <a:r>
              <a:rPr lang="en-US" altLang="ko-KR" sz="2000" dirty="0"/>
              <a:t>(</a:t>
            </a:r>
            <a:r>
              <a:rPr lang="ko-KR" altLang="en-US" sz="2000" dirty="0"/>
              <a:t>가설 기반 컬럼 제작 및 서론</a:t>
            </a:r>
            <a:r>
              <a:rPr lang="en-US" altLang="ko-KR" sz="2000" dirty="0"/>
              <a:t>, </a:t>
            </a:r>
            <a:r>
              <a:rPr lang="ko-KR" altLang="en-US" sz="2000" dirty="0"/>
              <a:t>결론</a:t>
            </a:r>
            <a:r>
              <a:rPr lang="en-US" altLang="ko-KR" sz="20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1A1629-C4DE-EBE9-FCEC-74B3F14E9214}"/>
              </a:ext>
            </a:extLst>
          </p:cNvPr>
          <p:cNvSpPr txBox="1"/>
          <p:nvPr/>
        </p:nvSpPr>
        <p:spPr>
          <a:xfrm>
            <a:off x="5083628" y="2333170"/>
            <a:ext cx="2024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6"/>
                </a:solidFill>
              </a:rPr>
              <a:t>오수연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A7D2A1-037A-977C-D73A-EF00B4FB1B1A}"/>
              </a:ext>
            </a:extLst>
          </p:cNvPr>
          <p:cNvSpPr txBox="1"/>
          <p:nvPr/>
        </p:nvSpPr>
        <p:spPr>
          <a:xfrm>
            <a:off x="4475999" y="3095756"/>
            <a:ext cx="3240000" cy="18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2000" dirty="0"/>
              <a:t>보고서 작성</a:t>
            </a:r>
            <a:endParaRPr lang="en-US" altLang="ko-KR" sz="2000" dirty="0"/>
          </a:p>
          <a:p>
            <a:pPr algn="ctr"/>
            <a:r>
              <a:rPr lang="en-US" altLang="ko-KR" sz="2000" dirty="0"/>
              <a:t>(</a:t>
            </a:r>
            <a:r>
              <a:rPr lang="ko-KR" altLang="en-US" sz="2000" dirty="0"/>
              <a:t>서론 및 고객 사용 내역</a:t>
            </a:r>
            <a:r>
              <a:rPr lang="en-US" altLang="ko-KR" sz="2000" dirty="0"/>
              <a:t>,</a:t>
            </a:r>
          </a:p>
          <a:p>
            <a:pPr algn="ctr"/>
            <a:r>
              <a:rPr lang="ko-KR" altLang="en-US" sz="2000" dirty="0"/>
              <a:t>인구통계변수 수정</a:t>
            </a:r>
            <a:r>
              <a:rPr lang="en-US" altLang="ko-KR" sz="2000" dirty="0"/>
              <a:t>)</a:t>
            </a:r>
          </a:p>
          <a:p>
            <a:pPr marL="285750" indent="-285750" algn="ctr">
              <a:buFontTx/>
              <a:buChar char="-"/>
            </a:pPr>
            <a:r>
              <a:rPr lang="ko-KR" altLang="en-US" sz="2000" dirty="0"/>
              <a:t>발표자료 제작</a:t>
            </a:r>
            <a:endParaRPr lang="en-US" altLang="ko-KR" sz="2000" dirty="0"/>
          </a:p>
          <a:p>
            <a:pPr algn="ctr"/>
            <a:r>
              <a:rPr lang="en-US" altLang="ko-KR" sz="2000" dirty="0"/>
              <a:t>(</a:t>
            </a:r>
            <a:r>
              <a:rPr lang="ko-KR" altLang="en-US" sz="2000" dirty="0"/>
              <a:t>고객 사용 내역 및 데이터 설명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256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0001" y="2505670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541731" y="3422159"/>
            <a:ext cx="3108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445455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참고문헌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9154E2-A3AA-FA8E-3619-148DF2AED23C}"/>
              </a:ext>
            </a:extLst>
          </p:cNvPr>
          <p:cNvSpPr txBox="1"/>
          <p:nvPr/>
        </p:nvSpPr>
        <p:spPr>
          <a:xfrm>
            <a:off x="765281" y="895407"/>
            <a:ext cx="10974001" cy="15731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679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영문 웹페이지</a:t>
            </a:r>
            <a:endParaRPr lang="en-US" altLang="ko-KR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+mj-ea"/>
              <a:ea typeface="+mj-ea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3"/>
              </a:rPr>
              <a:t>- Becky </a:t>
            </a:r>
            <a:r>
              <a:rPr lang="en-US" altLang="ko-KR" sz="1600" b="0" i="0" u="sng" strike="noStrike" dirty="0" err="1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3"/>
              </a:rPr>
              <a:t>Pokora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3"/>
              </a:rPr>
              <a:t>, "Credit Card Statistics And Trends 2024", Forbes ADVISOR</a:t>
            </a:r>
            <a:endParaRPr lang="en-US" altLang="ko-KR" sz="1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4"/>
              </a:rPr>
              <a:t>- What Is a Credit Utilization Ratio?, EQUIFAX, </a:t>
            </a:r>
            <a:r>
              <a:rPr lang="en-US" altLang="ko-KR" sz="1600" b="0" i="0" u="sng" strike="noStrike" dirty="0" err="1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4"/>
              </a:rPr>
              <a:t>n.d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4"/>
              </a:rPr>
              <a:t>, 2024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4"/>
              </a:rPr>
              <a:t>년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4"/>
              </a:rPr>
              <a:t>06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4"/>
              </a:rPr>
              <a:t>월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4"/>
              </a:rPr>
              <a:t>12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4"/>
              </a:rPr>
              <a:t>일 접속</a:t>
            </a:r>
            <a:endParaRPr lang="en-US" altLang="ko-KR" sz="1600" b="0" i="0" strike="noStrike" dirty="0">
              <a:solidFill>
                <a:srgbClr val="1155CC"/>
              </a:solidFill>
              <a:effectLst/>
              <a:latin typeface="+mj-lt"/>
              <a:ea typeface="Pretendard" panose="02000503000000020004" pitchFamily="50" charset="-127"/>
              <a:hlinkClick r:id="rId5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- What is revolving credit and how does it work?, CapitalOne, 2024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년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01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월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26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일 작성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, 2024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년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06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월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12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5"/>
              </a:rPr>
              <a:t>일 접속</a:t>
            </a:r>
            <a:endParaRPr lang="ko-KR" altLang="en-US" sz="1600" b="0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B425A8-9397-1E2B-3C86-D3B3A19423CC}"/>
              </a:ext>
            </a:extLst>
          </p:cNvPr>
          <p:cNvSpPr txBox="1"/>
          <p:nvPr/>
        </p:nvSpPr>
        <p:spPr>
          <a:xfrm>
            <a:off x="765281" y="2813600"/>
            <a:ext cx="10791075" cy="1203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679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국문 간행물</a:t>
            </a:r>
            <a:endParaRPr lang="en-US" altLang="ko-KR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+mj-ea"/>
              <a:ea typeface="+mj-ea"/>
            </a:endParaRPr>
          </a:p>
          <a:p>
            <a:pPr indent="-22679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i="0" u="none" strike="noStrike" dirty="0">
                <a:effectLst/>
                <a:ea typeface="Pretendard" panose="02000503000000020004" pitchFamily="50" charset="-127"/>
              </a:rPr>
              <a:t>- </a:t>
            </a:r>
            <a:r>
              <a:rPr lang="ko-KR" altLang="en-US" sz="1600" i="0" u="none" strike="noStrike" dirty="0" err="1">
                <a:effectLst/>
                <a:ea typeface="Pretendard" panose="02000503000000020004" pitchFamily="50" charset="-127"/>
              </a:rPr>
              <a:t>이건창</a:t>
            </a:r>
            <a:r>
              <a:rPr lang="en-US" altLang="ko-KR" sz="1600" i="0" u="none" strike="noStrike" dirty="0">
                <a:effectLst/>
                <a:ea typeface="Pretendard" panose="02000503000000020004" pitchFamily="50" charset="-127"/>
              </a:rPr>
              <a:t>, </a:t>
            </a:r>
            <a:r>
              <a:rPr lang="ko-KR" altLang="en-US" sz="1600" i="0" u="none" strike="noStrike" dirty="0" err="1">
                <a:effectLst/>
                <a:ea typeface="Pretendard" panose="02000503000000020004" pitchFamily="50" charset="-127"/>
              </a:rPr>
              <a:t>정남호</a:t>
            </a:r>
            <a:r>
              <a:rPr lang="en-US" altLang="ko-KR" sz="1600" i="0" u="none" strike="noStrike" dirty="0">
                <a:effectLst/>
                <a:ea typeface="Pretendard" panose="02000503000000020004" pitchFamily="50" charset="-127"/>
              </a:rPr>
              <a:t>, </a:t>
            </a:r>
            <a:r>
              <a:rPr lang="ko-KR" altLang="en-US" sz="1600" i="0" u="none" strike="noStrike" dirty="0">
                <a:effectLst/>
                <a:ea typeface="Pretendard" panose="02000503000000020004" pitchFamily="50" charset="-127"/>
              </a:rPr>
              <a:t>신경식</a:t>
            </a:r>
            <a:r>
              <a:rPr lang="en-US" altLang="ko-KR" sz="1600" i="0" u="none" strike="noStrike" dirty="0">
                <a:effectLst/>
                <a:ea typeface="Pretendard" panose="02000503000000020004" pitchFamily="50" charset="-127"/>
              </a:rPr>
              <a:t>. </a:t>
            </a:r>
            <a:r>
              <a:rPr lang="ko-KR" altLang="en-US" sz="1600" i="0" u="none" strike="noStrike" dirty="0">
                <a:effectLst/>
                <a:ea typeface="Pretendard" panose="02000503000000020004" pitchFamily="50" charset="-127"/>
              </a:rPr>
              <a:t>신용카드 시장에서 </a:t>
            </a:r>
            <a:r>
              <a:rPr lang="ko-KR" altLang="en-US" sz="1600" i="0" u="none" strike="noStrike" dirty="0" err="1">
                <a:effectLst/>
                <a:ea typeface="Pretendard" panose="02000503000000020004" pitchFamily="50" charset="-127"/>
              </a:rPr>
              <a:t>데이터마이닝을</a:t>
            </a:r>
            <a:r>
              <a:rPr lang="ko-KR" altLang="en-US" sz="1600" i="0" u="none" strike="noStrike" dirty="0">
                <a:effectLst/>
                <a:ea typeface="Pretendard" panose="02000503000000020004" pitchFamily="50" charset="-127"/>
              </a:rPr>
              <a:t> 이용한 이탈고객 분석 </a:t>
            </a:r>
            <a:r>
              <a:rPr lang="en-US" altLang="ko-KR" sz="1600" i="0" u="none" strike="noStrike" dirty="0">
                <a:effectLst/>
                <a:ea typeface="Pretendard" panose="02000503000000020004" pitchFamily="50" charset="-127"/>
              </a:rPr>
              <a:t>( Customer Churning Analysis by using Data Mining in Credit Card Market). </a:t>
            </a:r>
            <a:r>
              <a:rPr lang="ko-KR" altLang="en-US" sz="1600" i="0" u="none" strike="noStrike" dirty="0" err="1">
                <a:effectLst/>
                <a:ea typeface="Pretendard" panose="02000503000000020004" pitchFamily="50" charset="-127"/>
              </a:rPr>
              <a:t>한국지능정보시스템학회</a:t>
            </a:r>
            <a:r>
              <a:rPr lang="en-US" altLang="ko-KR" sz="1600" i="0" u="none" strike="noStrike" dirty="0">
                <a:effectLst/>
                <a:ea typeface="Pretendard" panose="02000503000000020004" pitchFamily="50" charset="-127"/>
              </a:rPr>
              <a:t>:</a:t>
            </a:r>
            <a:r>
              <a:rPr lang="ko-KR" altLang="en-US" sz="1600" i="0" u="none" strike="noStrike" dirty="0">
                <a:effectLst/>
                <a:ea typeface="Pretendard" panose="02000503000000020004" pitchFamily="50" charset="-127"/>
              </a:rPr>
              <a:t>학술대회논문집</a:t>
            </a:r>
            <a:r>
              <a:rPr lang="en-US" altLang="ko-KR" sz="1600" i="0" u="none" strike="noStrike" dirty="0">
                <a:effectLst/>
                <a:ea typeface="Pretendard" panose="02000503000000020004" pitchFamily="50" charset="-127"/>
              </a:rPr>
              <a:t>, 2001.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32B625-70AB-FC71-3875-7451D38D489E}"/>
              </a:ext>
            </a:extLst>
          </p:cNvPr>
          <p:cNvSpPr txBox="1"/>
          <p:nvPr/>
        </p:nvSpPr>
        <p:spPr>
          <a:xfrm>
            <a:off x="765281" y="4362462"/>
            <a:ext cx="10974001" cy="1942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679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국문 웹페이지</a:t>
            </a:r>
            <a:endParaRPr lang="en-US" altLang="ko-KR" i="0" u="none" strike="noStrike" dirty="0">
              <a:solidFill>
                <a:schemeClr val="accent6">
                  <a:lumMod val="75000"/>
                </a:schemeClr>
              </a:solidFill>
              <a:effectLst/>
              <a:latin typeface="+mj-ea"/>
              <a:ea typeface="+mj-ea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- 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김연경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, "[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김연경 칼럼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] 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놓치기 쉽지만 알아두면 좋은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'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회계연도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'", 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여행신문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, 2014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년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05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월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12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일 작성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, 2024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년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06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월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12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6"/>
              </a:rPr>
              <a:t>일 접속</a:t>
            </a:r>
            <a:endParaRPr lang="ko-KR" altLang="en-US" sz="1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- </a:t>
            </a:r>
            <a:r>
              <a:rPr lang="ko-KR" altLang="en-US" sz="1600" b="0" i="0" u="sng" strike="noStrike" dirty="0" err="1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천규승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, "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신용과 부채관리의 원리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", KDI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경제정보센터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, 2012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년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10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월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31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일 작성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, 2024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년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06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월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12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ea typeface="Pretendard" panose="02000503000000020004" pitchFamily="50" charset="-127"/>
                <a:hlinkClick r:id="rId7"/>
              </a:rPr>
              <a:t>일 접속</a:t>
            </a:r>
            <a:endParaRPr lang="ko-KR" altLang="en-US" sz="1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ea typeface="Pretendard" panose="02000503000000020004" pitchFamily="50" charset="-127"/>
                <a:hlinkClick r:id="rId8"/>
              </a:rPr>
              <a:t>- SC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ea typeface="Pretendard" panose="02000503000000020004" pitchFamily="50" charset="-127"/>
                <a:hlinkClick r:id="rId8"/>
              </a:rPr>
              <a:t>제일은행 프리미엄 고객 기준</a:t>
            </a:r>
            <a:endParaRPr lang="ko-KR" altLang="en-US" sz="1600" b="0" dirty="0"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ea typeface="Pretendard" panose="02000503000000020004" pitchFamily="50" charset="-127"/>
                <a:hlinkClick r:id="rId9"/>
              </a:rPr>
              <a:t>- 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ea typeface="Pretendard" panose="02000503000000020004" pitchFamily="50" charset="-127"/>
                <a:hlinkClick r:id="rId9"/>
              </a:rPr>
              <a:t>신한은행 </a:t>
            </a:r>
            <a:r>
              <a:rPr lang="en-US" altLang="ko-KR" sz="1600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ea typeface="Pretendard" panose="02000503000000020004" pitchFamily="50" charset="-127"/>
                <a:hlinkClick r:id="rId9"/>
              </a:rPr>
              <a:t>Tops Club </a:t>
            </a:r>
            <a:r>
              <a:rPr lang="ko-KR" altLang="en-US" sz="1600" b="0" i="0" u="sng" strike="noStrike" dirty="0">
                <a:solidFill>
                  <a:srgbClr val="1155CC"/>
                </a:solidFill>
                <a:effectLst/>
                <a:highlight>
                  <a:srgbClr val="FFFFFF"/>
                </a:highlight>
                <a:ea typeface="Pretendard" panose="02000503000000020004" pitchFamily="50" charset="-127"/>
                <a:hlinkClick r:id="rId9"/>
              </a:rPr>
              <a:t>제도 안내</a:t>
            </a:r>
            <a:endParaRPr lang="ko-KR" alt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0444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8BA8753-4027-5321-A8D3-0E69CFB90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39FCE-CF38-E46F-D675-C174DA62E8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D20442-6BE9-9A47-CBDA-BE0CFC989A5B}"/>
              </a:ext>
            </a:extLst>
          </p:cNvPr>
          <p:cNvGrpSpPr/>
          <p:nvPr/>
        </p:nvGrpSpPr>
        <p:grpSpPr>
          <a:xfrm>
            <a:off x="2601022" y="2312055"/>
            <a:ext cx="6967654" cy="2256192"/>
            <a:chOff x="1997926" y="2118733"/>
            <a:chExt cx="8196147" cy="26539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B3C418-A940-74C1-6EC8-EC7BF6652620}"/>
                </a:ext>
              </a:extLst>
            </p:cNvPr>
            <p:cNvSpPr/>
            <p:nvPr/>
          </p:nvSpPr>
          <p:spPr>
            <a:xfrm>
              <a:off x="1997926" y="2118733"/>
              <a:ext cx="8196147" cy="26539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22D84-595C-F37A-1D57-57CCE0850963}"/>
                </a:ext>
              </a:extLst>
            </p:cNvPr>
            <p:cNvSpPr txBox="1"/>
            <p:nvPr/>
          </p:nvSpPr>
          <p:spPr>
            <a:xfrm>
              <a:off x="4536396" y="2609486"/>
              <a:ext cx="3119216" cy="1701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spc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Q&amp;A</a:t>
              </a:r>
              <a:endParaRPr lang="ko-KR" altLang="en-US" sz="8800" spc="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A922E5-2D9E-45CE-BCB2-D63C8E9DA3CF}"/>
              </a:ext>
            </a:extLst>
          </p:cNvPr>
          <p:cNvSpPr txBox="1"/>
          <p:nvPr/>
        </p:nvSpPr>
        <p:spPr>
          <a:xfrm>
            <a:off x="9992038" y="6602223"/>
            <a:ext cx="21900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97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662755" y="2505670"/>
            <a:ext cx="286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070449" y="3422159"/>
            <a:ext cx="4051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설명</a:t>
            </a:r>
          </a:p>
        </p:txBody>
      </p:sp>
    </p:spTree>
    <p:extLst>
      <p:ext uri="{BB962C8B-B14F-4D97-AF65-F5344CB8AC3E}">
        <p14:creationId xmlns:p14="http://schemas.microsoft.com/office/powerpoint/2010/main" val="3767705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23022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설명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31B4C5E-F21D-75B7-3E98-988F0030E07D}"/>
              </a:ext>
            </a:extLst>
          </p:cNvPr>
          <p:cNvCxnSpPr>
            <a:cxnSpLocks/>
          </p:cNvCxnSpPr>
          <p:nvPr/>
        </p:nvCxnSpPr>
        <p:spPr>
          <a:xfrm>
            <a:off x="364274" y="1579102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8C0514-CAF7-0391-02F4-83FE00657CAA}"/>
              </a:ext>
            </a:extLst>
          </p:cNvPr>
          <p:cNvSpPr txBox="1"/>
          <p:nvPr/>
        </p:nvSpPr>
        <p:spPr>
          <a:xfrm>
            <a:off x="6096000" y="817170"/>
            <a:ext cx="397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사용 내역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176F01-D440-D44C-0FBF-428C2C42D068}"/>
              </a:ext>
            </a:extLst>
          </p:cNvPr>
          <p:cNvSpPr txBox="1"/>
          <p:nvPr/>
        </p:nvSpPr>
        <p:spPr>
          <a:xfrm>
            <a:off x="607634" y="918684"/>
            <a:ext cx="3974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j-ea"/>
                <a:ea typeface="+mj-ea"/>
              </a:rPr>
              <a:t>인적 사항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44647BA-43B8-C431-C889-DD6C29BC917B}"/>
              </a:ext>
            </a:extLst>
          </p:cNvPr>
          <p:cNvCxnSpPr>
            <a:cxnSpLocks/>
          </p:cNvCxnSpPr>
          <p:nvPr/>
        </p:nvCxnSpPr>
        <p:spPr>
          <a:xfrm>
            <a:off x="5726611" y="1579102"/>
            <a:ext cx="0" cy="451275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BA0B5D0-7612-447D-D663-1B2D94C84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950603"/>
              </p:ext>
            </p:extLst>
          </p:nvPr>
        </p:nvGraphicFramePr>
        <p:xfrm>
          <a:off x="607634" y="1810682"/>
          <a:ext cx="4997706" cy="4410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853">
                  <a:extLst>
                    <a:ext uri="{9D8B030D-6E8A-4147-A177-3AD203B41FA5}">
                      <a16:colId xmlns:a16="http://schemas.microsoft.com/office/drawing/2014/main" val="10139555"/>
                    </a:ext>
                  </a:extLst>
                </a:gridCol>
                <a:gridCol w="2498853">
                  <a:extLst>
                    <a:ext uri="{9D8B030D-6E8A-4147-A177-3AD203B41FA5}">
                      <a16:colId xmlns:a16="http://schemas.microsoft.com/office/drawing/2014/main" val="2003525777"/>
                    </a:ext>
                  </a:extLst>
                </a:gridCol>
              </a:tblGrid>
              <a:tr h="1102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CLIENTNUM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고객 아이디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Education_Level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최종학력</a:t>
                      </a:r>
                      <a:endParaRPr lang="en-US" altLang="ko-KR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935827"/>
                  </a:ext>
                </a:extLst>
              </a:tr>
              <a:tr h="1102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Customer_Age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고객 나이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Marital_Status</a:t>
                      </a:r>
                      <a:br>
                        <a:rPr lang="en-US" altLang="ko-KR" sz="2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결혼 여부 </a:t>
                      </a:r>
                    </a:p>
                    <a:p>
                      <a:pPr latinLnBrk="1"/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495204"/>
                  </a:ext>
                </a:extLst>
              </a:tr>
              <a:tr h="1102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Gender</a:t>
                      </a: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성별</a:t>
                      </a:r>
                    </a:p>
                    <a:p>
                      <a:pPr latinLnBrk="1"/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Income_Category</a:t>
                      </a:r>
                      <a:br>
                        <a:rPr lang="en-US" altLang="ko-KR" sz="20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소득 구간</a:t>
                      </a:r>
                    </a:p>
                    <a:p>
                      <a:pPr latinLnBrk="1"/>
                      <a:endParaRPr lang="ko-KR" alt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924295"/>
                  </a:ext>
                </a:extLst>
              </a:tr>
              <a:tr h="11025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Dependent_count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부양가족 수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 err="1">
                          <a:solidFill>
                            <a:schemeClr val="tx1"/>
                          </a:solidFill>
                        </a:rPr>
                        <a:t>Card_Category</a:t>
                      </a:r>
                      <a:endParaRPr lang="en-US" altLang="ko-KR" sz="20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2000" b="0" dirty="0">
                          <a:solidFill>
                            <a:schemeClr val="tx1"/>
                          </a:solidFill>
                        </a:rPr>
                        <a:t>카드 등급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58046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8A681D-38AD-5E59-D057-65B991386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090906"/>
              </p:ext>
            </p:extLst>
          </p:nvPr>
        </p:nvGraphicFramePr>
        <p:xfrm>
          <a:off x="5954751" y="1380349"/>
          <a:ext cx="6237250" cy="4957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3255">
                  <a:extLst>
                    <a:ext uri="{9D8B030D-6E8A-4147-A177-3AD203B41FA5}">
                      <a16:colId xmlns:a16="http://schemas.microsoft.com/office/drawing/2014/main" val="10139555"/>
                    </a:ext>
                  </a:extLst>
                </a:gridCol>
                <a:gridCol w="3303995">
                  <a:extLst>
                    <a:ext uri="{9D8B030D-6E8A-4147-A177-3AD203B41FA5}">
                      <a16:colId xmlns:a16="http://schemas.microsoft.com/office/drawing/2014/main" val="2003525777"/>
                    </a:ext>
                  </a:extLst>
                </a:gridCol>
              </a:tblGrid>
              <a:tr h="777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 err="1">
                          <a:solidFill>
                            <a:schemeClr val="tx1"/>
                          </a:solidFill>
                        </a:rPr>
                        <a:t>Credit_Limit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신용 한도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dirty="0" err="1">
                          <a:solidFill>
                            <a:schemeClr val="tx1"/>
                          </a:solidFill>
                        </a:rPr>
                        <a:t>Avg_Open_To_Buy</a:t>
                      </a:r>
                      <a:br>
                        <a:rPr lang="en-US" altLang="ko-KR" sz="1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평균 신용 한도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현재 잔액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5935827"/>
                  </a:ext>
                </a:extLst>
              </a:tr>
              <a:tr h="777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 err="1">
                          <a:solidFill>
                            <a:schemeClr val="tx1"/>
                          </a:solidFill>
                        </a:rPr>
                        <a:t>Month_on_book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은행 서비스 유지 개월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Total_Amt_Chng_Q4_Q1</a:t>
                      </a:r>
                    </a:p>
                    <a:p>
                      <a:pPr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12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개월 간 총 거래 금액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495204"/>
                  </a:ext>
                </a:extLst>
              </a:tr>
              <a:tr h="9025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 err="1">
                          <a:solidFill>
                            <a:schemeClr val="tx1"/>
                          </a:solidFill>
                        </a:rPr>
                        <a:t>Total_Relationship_Count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보유한 상품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 err="1">
                          <a:solidFill>
                            <a:schemeClr val="tx1"/>
                          </a:solidFill>
                        </a:rPr>
                        <a:t>Total_Trans_Amt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12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개월 간 총 거래 금액</a:t>
                      </a:r>
                      <a:endParaRPr lang="ko-KR" alt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924295"/>
                  </a:ext>
                </a:extLst>
              </a:tr>
              <a:tr h="7772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Months_Inactive_12_mon</a:t>
                      </a:r>
                    </a:p>
                    <a:p>
                      <a:pPr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12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개월 내 비활성화 횟수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 err="1">
                          <a:solidFill>
                            <a:schemeClr val="tx1"/>
                          </a:solidFill>
                        </a:rPr>
                        <a:t>Total_Trans_Ct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12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개월 간 총 거래 건수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580465"/>
                  </a:ext>
                </a:extLst>
              </a:tr>
              <a:tr h="9459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Contacts_Count_12_mon</a:t>
                      </a:r>
                    </a:p>
                    <a:p>
                      <a:pPr latinLnBrk="1"/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12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개월 내 은행 접촉 횟수</a:t>
                      </a:r>
                      <a:endParaRPr lang="en-US" altLang="ko-KR" sz="17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>
                          <a:solidFill>
                            <a:schemeClr val="tx1"/>
                          </a:solidFill>
                        </a:rPr>
                        <a:t>Total_Ct_Chng_Q4_Q1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4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분기 총 거래건수 대 </a:t>
                      </a: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분기 비율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46629"/>
                  </a:ext>
                </a:extLst>
              </a:tr>
              <a:tr h="77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1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Total_Revolving_bal</a:t>
                      </a:r>
                      <a:br>
                        <a:rPr lang="en-US" altLang="ko-KR" sz="1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ko-KR" altLang="en-US" sz="1700" b="0" dirty="0" err="1">
                          <a:solidFill>
                            <a:schemeClr val="tx1"/>
                          </a:solidFill>
                        </a:rPr>
                        <a:t>리볼빙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 잔액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700" b="1" dirty="0" err="1">
                          <a:solidFill>
                            <a:schemeClr val="tx1"/>
                          </a:solidFill>
                        </a:rPr>
                        <a:t>Avg_Utilization_Ratio</a:t>
                      </a:r>
                      <a:endParaRPr lang="en-US" altLang="ko-KR" sz="17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 b="0" dirty="0">
                          <a:solidFill>
                            <a:schemeClr val="tx1"/>
                          </a:solidFill>
                        </a:rPr>
                        <a:t>↳ </a:t>
                      </a:r>
                      <a:r>
                        <a:rPr lang="ko-KR" altLang="en-US" sz="1700" b="0" dirty="0">
                          <a:solidFill>
                            <a:schemeClr val="tx1"/>
                          </a:solidFill>
                        </a:rPr>
                        <a:t>평균 부채 잔액 대비 신용 한도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456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978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662755" y="2505670"/>
            <a:ext cx="286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704965" y="3422159"/>
            <a:ext cx="47820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</a:t>
            </a:r>
            <a:r>
              <a:rPr lang="ko-KR" altLang="en-US" sz="6600" dirty="0" err="1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전처리</a:t>
            </a:r>
            <a:endParaRPr lang="ko-KR" altLang="en-US" sz="6600" dirty="0">
              <a:solidFill>
                <a:schemeClr val="accent6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0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7462</Words>
  <Application>Microsoft Office PowerPoint</Application>
  <PresentationFormat>와이드스크린</PresentationFormat>
  <Paragraphs>820</Paragraphs>
  <Slides>63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9" baseType="lpstr">
      <vt:lpstr>Cambria Math</vt:lpstr>
      <vt:lpstr>Pretendard ExtraLight</vt:lpstr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석준 황</cp:lastModifiedBy>
  <cp:revision>76</cp:revision>
  <dcterms:created xsi:type="dcterms:W3CDTF">2022-08-02T00:37:12Z</dcterms:created>
  <dcterms:modified xsi:type="dcterms:W3CDTF">2024-06-19T09:28:07Z</dcterms:modified>
</cp:coreProperties>
</file>